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sldIdLst>
    <p:sldId id="371" r:id="rId5"/>
    <p:sldId id="866" r:id="rId6"/>
    <p:sldId id="867" r:id="rId7"/>
    <p:sldId id="852" r:id="rId8"/>
    <p:sldId id="381" r:id="rId9"/>
    <p:sldId id="341" r:id="rId10"/>
    <p:sldId id="875" r:id="rId11"/>
    <p:sldId id="845" r:id="rId12"/>
    <p:sldId id="853" r:id="rId13"/>
    <p:sldId id="848" r:id="rId14"/>
    <p:sldId id="854" r:id="rId15"/>
    <p:sldId id="844" r:id="rId16"/>
    <p:sldId id="855" r:id="rId17"/>
    <p:sldId id="856" r:id="rId18"/>
    <p:sldId id="868" r:id="rId19"/>
    <p:sldId id="869" r:id="rId20"/>
    <p:sldId id="857" r:id="rId21"/>
    <p:sldId id="846" r:id="rId22"/>
    <p:sldId id="850" r:id="rId23"/>
    <p:sldId id="870" r:id="rId24"/>
    <p:sldId id="858" r:id="rId25"/>
    <p:sldId id="847" r:id="rId26"/>
    <p:sldId id="861" r:id="rId27"/>
    <p:sldId id="851" r:id="rId28"/>
    <p:sldId id="860" r:id="rId29"/>
    <p:sldId id="871" r:id="rId30"/>
    <p:sldId id="872" r:id="rId31"/>
    <p:sldId id="873" r:id="rId32"/>
    <p:sldId id="863" r:id="rId33"/>
    <p:sldId id="864" r:id="rId34"/>
    <p:sldId id="874" r:id="rId35"/>
    <p:sldId id="3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3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wart, John" initials="SJ" lastIdx="4" clrIdx="0">
    <p:extLst>
      <p:ext uri="{19B8F6BF-5375-455C-9EA6-DF929625EA0E}">
        <p15:presenceInfo xmlns:p15="http://schemas.microsoft.com/office/powerpoint/2012/main" userId="S::jstewart@rgare.com::4a3b9f68-c3ae-490a-81cf-47d8d3ebcb68" providerId="AD"/>
      </p:ext>
    </p:extLst>
  </p:cmAuthor>
  <p:cmAuthor id="2" name="Currington, Christopher" initials="CC" lastIdx="4" clrIdx="1">
    <p:extLst>
      <p:ext uri="{19B8F6BF-5375-455C-9EA6-DF929625EA0E}">
        <p15:presenceInfo xmlns:p15="http://schemas.microsoft.com/office/powerpoint/2012/main" userId="S::Christopher.Currington@rgare.com::20991758-88db-4dcc-8d7c-e999891d56de" providerId="AD"/>
      </p:ext>
    </p:extLst>
  </p:cmAuthor>
  <p:cmAuthor id="3" name="Tilley, Dan" initials="TD" lastIdx="1" clrIdx="2">
    <p:extLst>
      <p:ext uri="{19B8F6BF-5375-455C-9EA6-DF929625EA0E}">
        <p15:presenceInfo xmlns:p15="http://schemas.microsoft.com/office/powerpoint/2012/main" userId="S::Daniel.Tilley@rgare.com::7fc0ac71-159f-4606-a458-d1ae0eca36e1" providerId="AD"/>
      </p:ext>
    </p:extLst>
  </p:cmAuthor>
  <p:cmAuthor id="4" name="Heaton, Jeffrey" initials="HJ" lastIdx="3" clrIdx="3">
    <p:extLst>
      <p:ext uri="{19B8F6BF-5375-455C-9EA6-DF929625EA0E}">
        <p15:presenceInfo xmlns:p15="http://schemas.microsoft.com/office/powerpoint/2012/main" userId="S::jheaton@rgare.com::ba8ea01e-2d6f-47e6-a83d-80b11648d6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7D30"/>
    <a:srgbClr val="6FAACC"/>
    <a:srgbClr val="0065A3"/>
    <a:srgbClr val="FFD700"/>
    <a:srgbClr val="E31B23"/>
    <a:srgbClr val="636363"/>
    <a:srgbClr val="CECECE"/>
    <a:srgbClr val="000000"/>
    <a:srgbClr val="5C4383"/>
    <a:srgbClr val="A1C9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3" autoAdjust="0"/>
    <p:restoredTop sz="85578" autoAdjust="0"/>
  </p:normalViewPr>
  <p:slideViewPr>
    <p:cSldViewPr snapToGrid="0" showGuides="1">
      <p:cViewPr varScale="1">
        <p:scale>
          <a:sx n="97" d="100"/>
          <a:sy n="97" d="100"/>
        </p:scale>
        <p:origin x="232" y="440"/>
      </p:cViewPr>
      <p:guideLst>
        <p:guide pos="4032"/>
        <p:guide orient="horz" pos="2160"/>
      </p:guideLst>
    </p:cSldViewPr>
  </p:slideViewPr>
  <p:notesTextViewPr>
    <p:cViewPr>
      <p:scale>
        <a:sx n="1" d="1"/>
        <a:sy n="1" d="1"/>
      </p:scale>
      <p:origin x="0" y="0"/>
    </p:cViewPr>
  </p:notesTextViewPr>
  <p:notesViewPr>
    <p:cSldViewPr snapToGrid="0" showGuides="1">
      <p:cViewPr varScale="1">
        <p:scale>
          <a:sx n="51" d="100"/>
          <a:sy n="51" d="100"/>
        </p:scale>
        <p:origin x="2694"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4-27T08:29:06.959" idx="2">
    <p:pos x="5048" y="853"/>
    <p:text/>
    <p:extLst>
      <p:ext uri="{C676402C-5697-4E1C-873F-D02D1690AC5C}">
        <p15:threadingInfo xmlns:p15="http://schemas.microsoft.com/office/powerpoint/2012/main" timeZoneBias="300"/>
      </p:ext>
    </p:extLst>
  </p:cm>
  <p:cm authorId="3" dt="2022-04-28T12:33:42.946" idx="1">
    <p:pos x="5048" y="949"/>
    <p:text>(From Chris) I believe this should be possessive, but not sure singular (MLOp's) or plural (MLOps')</p:text>
    <p:extLst>
      <p:ext uri="{C676402C-5697-4E1C-873F-D02D1690AC5C}">
        <p15:threadingInfo xmlns:p15="http://schemas.microsoft.com/office/powerpoint/2012/main" timeZoneBias="300">
          <p15:parentCm authorId="2"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4-27T08:23:51.946" idx="1">
    <p:pos x="6350" y="874"/>
    <p:text>The image is undeditable. Under "Reasons:", the very last semicolon needs to be removed.</p:text>
    <p:extLst>
      <p:ext uri="{C676402C-5697-4E1C-873F-D02D1690AC5C}">
        <p15:threadingInfo xmlns:p15="http://schemas.microsoft.com/office/powerpoint/2012/main" timeZoneBias="300"/>
      </p:ext>
    </p:extLst>
  </p:cm>
  <p:cm authorId="4" dt="2022-05-02T09:23:44.188" idx="2">
    <p:pos x="6350" y="970"/>
    <p:text>This is actually how the program outputs it (screen shot), so I will leave the incorrect ; in.</p:text>
    <p:extLst>
      <p:ext uri="{C676402C-5697-4E1C-873F-D02D1690AC5C}">
        <p15:threadingInfo xmlns:p15="http://schemas.microsoft.com/office/powerpoint/2012/main" timeZoneBias="300">
          <p15:parentCm authorId="2"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20T10:19:56.811" idx="2">
    <p:pos x="1546" y="650"/>
    <p:text>This appeared in the original version as "Could OCR". I'm pretty sure "Cloud OCR" is what was intended, but we should check with Jeff.</p:text>
    <p:extLst>
      <p:ext uri="{C676402C-5697-4E1C-873F-D02D1690AC5C}">
        <p15:threadingInfo xmlns:p15="http://schemas.microsoft.com/office/powerpoint/2012/main" timeZoneBias="300"/>
      </p:ext>
    </p:extLst>
  </p:cm>
  <p:cm authorId="4" dt="2022-05-02T09:23:15.546" idx="1">
    <p:pos x="1546" y="746"/>
    <p:text>yes, agree</p:text>
    <p:extLst>
      <p:ext uri="{C676402C-5697-4E1C-873F-D02D1690AC5C}">
        <p15:threadingInfo xmlns:p15="http://schemas.microsoft.com/office/powerpoint/2012/main" timeZoneBias="300">
          <p15:parentCm authorId="1"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20T10:22:54.655" idx="3">
    <p:pos x="2988" y="1680"/>
    <p:text>Is "Returned" a category? I'm not sure of the reference here, if it needs to be capitalized, or what this statement means.</p:text>
    <p:extLst>
      <p:ext uri="{C676402C-5697-4E1C-873F-D02D1690AC5C}">
        <p15:threadingInfo xmlns:p15="http://schemas.microsoft.com/office/powerpoint/2012/main" timeZoneBias="300"/>
      </p:ext>
    </p:extLst>
  </p:cm>
  <p:cm authorId="4" dt="2022-05-02T09:24:58.765" idx="3">
    <p:pos x="2988" y="1776"/>
    <p:text>no it is just they are returned from AWS, no caps needed.</p:text>
    <p:extLst>
      <p:ext uri="{C676402C-5697-4E1C-873F-D02D1690AC5C}">
        <p15:threadingInfo xmlns:p15="http://schemas.microsoft.com/office/powerpoint/2012/main" timeZoneBias="300">
          <p15:parentCm authorId="1" idx="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2-04-27T08:30:52.706" idx="3">
    <p:pos x="1241" y="1217"/>
    <p:text>Same comment as earler. I believe this should be possessive, but not sure singular (MLOp's) or plural (MLOps')</p:text>
    <p:extLst>
      <p:ext uri="{C676402C-5697-4E1C-873F-D02D1690AC5C}">
        <p15:threadingInfo xmlns:p15="http://schemas.microsoft.com/office/powerpoint/2012/main" timeZoneBias="300"/>
      </p:ext>
    </p:extLst>
  </p:cm>
  <p:cm authorId="2" dt="2022-04-27T08:32:10.376" idx="4">
    <p:pos x="3140" y="2921"/>
    <p:text>I think there's a noun missing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E9DF0-D804-E741-B025-6525ED71EA18}" type="datetimeFigureOut">
              <a:rPr lang="en-US" smtClean="0"/>
              <a:t>5/2/22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EBAD6-8112-EE44-9A46-D6B5D4EF0ECC}" type="slidenum">
              <a:rPr lang="en-US" smtClean="0"/>
              <a:t>‹#›</a:t>
            </a:fld>
            <a:endParaRPr lang="en-US"/>
          </a:p>
        </p:txBody>
      </p:sp>
    </p:spTree>
    <p:extLst>
      <p:ext uri="{BB962C8B-B14F-4D97-AF65-F5344CB8AC3E}">
        <p14:creationId xmlns:p14="http://schemas.microsoft.com/office/powerpoint/2010/main" val="181974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Times New Roman" panose="02020603050405020304" pitchFamily="18" charset="0"/>
                <a:cs typeface="Times New Roman" panose="02020603050405020304" pitchFamily="18" charset="0"/>
              </a:rPr>
              <a:t>RGA utilizes a Facultative (FAC) Underwriting optimization solution featuring Amazon Textract, a machine learning service from Amazon Web Services (AWS) that uses optical character recognition (OCR) to extract text, handwriting, and data from scanned documents. By integrating machine learning, state-of-the-art OCR, and natural language processing (NLP) technology into the underwriting process, RGA is continuing to find ways to innovate underwriting and risk selection by augmenting its already industry-leading facultative underwriting process. </a:t>
            </a:r>
          </a:p>
          <a:p>
            <a:pPr marL="0" indent="0">
              <a:buNone/>
            </a:pPr>
            <a:r>
              <a:rPr lang="en-US" sz="1200" dirty="0">
                <a:latin typeface="Times New Roman" panose="02020603050405020304" pitchFamily="18" charset="0"/>
                <a:cs typeface="Times New Roman" panose="02020603050405020304" pitchFamily="18" charset="0"/>
              </a:rPr>
              <a:t>RGA is the worldwide leader in facultative reinsurance, or individual large-case underwriting and substandard risk assessment. Now through the addition of OCR, a form of AI that can find patterns and images, and NLP, which can mine text for sequences of words, information can be digitized and converted into a more concise, easily understandable format to assist underwriters.</a:t>
            </a:r>
          </a:p>
          <a:p>
            <a:pPr marL="0" indent="0">
              <a:buNone/>
            </a:pPr>
            <a:r>
              <a:rPr lang="en-US" sz="1200" dirty="0">
                <a:latin typeface="Times New Roman" panose="02020603050405020304" pitchFamily="18" charset="0"/>
                <a:cs typeface="Times New Roman" panose="02020603050405020304" pitchFamily="18" charset="0"/>
              </a:rPr>
              <a:t>The </a:t>
            </a:r>
            <a:r>
              <a:rPr lang="en-US" sz="1200" dirty="0" err="1">
                <a:latin typeface="Times New Roman" panose="02020603050405020304" pitchFamily="18" charset="0"/>
                <a:cs typeface="Times New Roman" panose="02020603050405020304" pitchFamily="18" charset="0"/>
              </a:rPr>
              <a:t>MLOps</a:t>
            </a:r>
            <a:r>
              <a:rPr lang="en-US" sz="1200" dirty="0">
                <a:latin typeface="Times New Roman" panose="02020603050405020304" pitchFamily="18" charset="0"/>
                <a:cs typeface="Times New Roman" panose="02020603050405020304" pitchFamily="18" charset="0"/>
              </a:rPr>
              <a:t> pipeline begins with models developed by our data science team in Domino </a:t>
            </a:r>
            <a:r>
              <a:rPr lang="en-US" sz="1200" dirty="0" err="1">
                <a:latin typeface="Times New Roman" panose="02020603050405020304" pitchFamily="18" charset="0"/>
                <a:cs typeface="Times New Roman" panose="02020603050405020304" pitchFamily="18" charset="0"/>
              </a:rPr>
              <a:t>Datalab</a:t>
            </a:r>
            <a:r>
              <a:rPr lang="en-US" sz="1200" dirty="0">
                <a:latin typeface="Times New Roman" panose="02020603050405020304" pitchFamily="18" charset="0"/>
                <a:cs typeface="Times New Roman" panose="02020603050405020304" pitchFamily="18" charset="0"/>
              </a:rPr>
              <a:t>. These models are built into Docker containers and deployed to a system using AWS technologies, including Lambda, Faregate, S3, CloudWatch, and Textract. This presentation will introduce the technology behind the RGA FAC Optimization system, highlighting how we were able to create a scalable, reliable method to optimize parts of our underwriting system.</a:t>
            </a:r>
          </a:p>
          <a:p>
            <a:endParaRPr lang="en-US" dirty="0"/>
          </a:p>
        </p:txBody>
      </p:sp>
      <p:sp>
        <p:nvSpPr>
          <p:cNvPr id="4" name="Slide Number Placeholder 3"/>
          <p:cNvSpPr>
            <a:spLocks noGrp="1"/>
          </p:cNvSpPr>
          <p:nvPr>
            <p:ph type="sldNum" sz="quarter" idx="5"/>
          </p:nvPr>
        </p:nvSpPr>
        <p:spPr/>
        <p:txBody>
          <a:bodyPr/>
          <a:lstStyle/>
          <a:p>
            <a:fld id="{B4FEBAD6-8112-EE44-9A46-D6B5D4EF0ECC}" type="slidenum">
              <a:rPr lang="en-US" smtClean="0"/>
              <a:t>2</a:t>
            </a:fld>
            <a:endParaRPr lang="en-US"/>
          </a:p>
        </p:txBody>
      </p:sp>
    </p:spTree>
    <p:extLst>
      <p:ext uri="{BB962C8B-B14F-4D97-AF65-F5344CB8AC3E}">
        <p14:creationId xmlns:p14="http://schemas.microsoft.com/office/powerpoint/2010/main" val="4122128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685800" y="320675"/>
            <a:ext cx="5486400" cy="3086100"/>
          </a:xfrm>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24206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715963" y="325438"/>
            <a:ext cx="5578475" cy="3138487"/>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p>
        </p:txBody>
      </p:sp>
      <p:sp>
        <p:nvSpPr>
          <p:cNvPr id="39940" name="Slide Number Placeholder 3"/>
          <p:cNvSpPr>
            <a:spLocks noGrp="1"/>
          </p:cNvSpPr>
          <p:nvPr>
            <p:ph type="sldNum" sz="quarter" idx="5"/>
          </p:nvPr>
        </p:nvSpPr>
        <p:spPr>
          <a:xfrm>
            <a:off x="3970938" y="8829967"/>
            <a:ext cx="3037840" cy="4648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7" tIns="46585" rIns="93167" bIns="46585"/>
          <a:lstStyle>
            <a:lvl1pPr defTabSz="912283" eaLnBrk="0" hangingPunct="0">
              <a:spcBef>
                <a:spcPct val="30000"/>
              </a:spcBef>
              <a:defRPr kumimoji="1" sz="1100">
                <a:solidFill>
                  <a:schemeClr val="tx1"/>
                </a:solidFill>
                <a:latin typeface="Times New Roman" pitchFamily="18" charset="0"/>
                <a:ea typeface="ＭＳ Ｐ明朝" pitchFamily="18" charset="-128"/>
              </a:defRPr>
            </a:lvl1pPr>
            <a:lvl2pPr marL="698771" indent="-268758" defTabSz="912283" eaLnBrk="0" hangingPunct="0">
              <a:spcBef>
                <a:spcPct val="30000"/>
              </a:spcBef>
              <a:defRPr kumimoji="1" sz="1100">
                <a:solidFill>
                  <a:schemeClr val="tx1"/>
                </a:solidFill>
                <a:latin typeface="Times New Roman" pitchFamily="18" charset="0"/>
                <a:ea typeface="ＭＳ Ｐ明朝" pitchFamily="18" charset="-128"/>
              </a:defRPr>
            </a:lvl2pPr>
            <a:lvl3pPr marL="1075032" indent="-215006" defTabSz="912283" eaLnBrk="0" hangingPunct="0">
              <a:spcBef>
                <a:spcPct val="30000"/>
              </a:spcBef>
              <a:defRPr kumimoji="1" sz="1100">
                <a:solidFill>
                  <a:schemeClr val="tx1"/>
                </a:solidFill>
                <a:latin typeface="Times New Roman" pitchFamily="18" charset="0"/>
                <a:ea typeface="ＭＳ Ｐ明朝" pitchFamily="18" charset="-128"/>
              </a:defRPr>
            </a:lvl3pPr>
            <a:lvl4pPr marL="1505045" indent="-215006" defTabSz="912283" eaLnBrk="0" hangingPunct="0">
              <a:spcBef>
                <a:spcPct val="30000"/>
              </a:spcBef>
              <a:defRPr kumimoji="1" sz="1100">
                <a:solidFill>
                  <a:schemeClr val="tx1"/>
                </a:solidFill>
                <a:latin typeface="Times New Roman" pitchFamily="18" charset="0"/>
                <a:ea typeface="ＭＳ Ｐ明朝" pitchFamily="18" charset="-128"/>
              </a:defRPr>
            </a:lvl4pPr>
            <a:lvl5pPr marL="1935057" indent="-215006" defTabSz="912283" eaLnBrk="0" hangingPunct="0">
              <a:spcBef>
                <a:spcPct val="30000"/>
              </a:spcBef>
              <a:defRPr kumimoji="1" sz="1100">
                <a:solidFill>
                  <a:schemeClr val="tx1"/>
                </a:solidFill>
                <a:latin typeface="Times New Roman" pitchFamily="18" charset="0"/>
                <a:ea typeface="ＭＳ Ｐ明朝" pitchFamily="18" charset="-128"/>
              </a:defRPr>
            </a:lvl5pPr>
            <a:lvl6pPr marL="2365068" indent="-215006" defTabSz="912283" eaLnBrk="0" fontAlgn="base" hangingPunct="0">
              <a:spcBef>
                <a:spcPct val="30000"/>
              </a:spcBef>
              <a:spcAft>
                <a:spcPct val="0"/>
              </a:spcAft>
              <a:defRPr kumimoji="1" sz="1100">
                <a:solidFill>
                  <a:schemeClr val="tx1"/>
                </a:solidFill>
                <a:latin typeface="Times New Roman" pitchFamily="18" charset="0"/>
                <a:ea typeface="ＭＳ Ｐ明朝" pitchFamily="18" charset="-128"/>
              </a:defRPr>
            </a:lvl6pPr>
            <a:lvl7pPr marL="2795081" indent="-215006" defTabSz="912283" eaLnBrk="0" fontAlgn="base" hangingPunct="0">
              <a:spcBef>
                <a:spcPct val="30000"/>
              </a:spcBef>
              <a:spcAft>
                <a:spcPct val="0"/>
              </a:spcAft>
              <a:defRPr kumimoji="1" sz="1100">
                <a:solidFill>
                  <a:schemeClr val="tx1"/>
                </a:solidFill>
                <a:latin typeface="Times New Roman" pitchFamily="18" charset="0"/>
                <a:ea typeface="ＭＳ Ｐ明朝" pitchFamily="18" charset="-128"/>
              </a:defRPr>
            </a:lvl7pPr>
            <a:lvl8pPr marL="3225094" indent="-215006" defTabSz="912283" eaLnBrk="0" fontAlgn="base" hangingPunct="0">
              <a:spcBef>
                <a:spcPct val="30000"/>
              </a:spcBef>
              <a:spcAft>
                <a:spcPct val="0"/>
              </a:spcAft>
              <a:defRPr kumimoji="1" sz="1100">
                <a:solidFill>
                  <a:schemeClr val="tx1"/>
                </a:solidFill>
                <a:latin typeface="Times New Roman" pitchFamily="18" charset="0"/>
                <a:ea typeface="ＭＳ Ｐ明朝" pitchFamily="18" charset="-128"/>
              </a:defRPr>
            </a:lvl8pPr>
            <a:lvl9pPr marL="3655107" indent="-215006" defTabSz="912283" eaLnBrk="0" fontAlgn="base" hangingPunct="0">
              <a:spcBef>
                <a:spcPct val="30000"/>
              </a:spcBef>
              <a:spcAft>
                <a:spcPct val="0"/>
              </a:spcAft>
              <a:defRPr kumimoji="1" sz="1100">
                <a:solidFill>
                  <a:schemeClr val="tx1"/>
                </a:solidFill>
                <a:latin typeface="Times New Roman" pitchFamily="18" charset="0"/>
                <a:ea typeface="ＭＳ Ｐ明朝" pitchFamily="18" charset="-128"/>
              </a:defRPr>
            </a:lvl9pPr>
          </a:lstStyle>
          <a:p>
            <a:pPr eaLnBrk="1" hangingPunct="1">
              <a:spcBef>
                <a:spcPct val="0"/>
              </a:spcBef>
            </a:pPr>
            <a:fld id="{30CB14C8-3E8E-499E-95DF-A14C298D4E2D}" type="slidenum">
              <a:rPr kumimoji="0" lang="en-US" altLang="ja-JP" sz="1200">
                <a:solidFill>
                  <a:prstClr val="black"/>
                </a:solidFill>
                <a:ea typeface="ＭＳ Ｐゴシック" charset="-128"/>
              </a:rPr>
              <a:pPr eaLnBrk="1" hangingPunct="1">
                <a:spcBef>
                  <a:spcPct val="0"/>
                </a:spcBef>
              </a:pPr>
              <a:t>6</a:t>
            </a:fld>
            <a:endParaRPr kumimoji="0" lang="en-US" altLang="ja-JP" sz="1200" dirty="0">
              <a:solidFill>
                <a:prstClr val="black"/>
              </a:solidFill>
              <a:ea typeface="ＭＳ Ｐゴシック" charset="-128"/>
            </a:endParaRPr>
          </a:p>
        </p:txBody>
      </p:sp>
    </p:spTree>
    <p:extLst>
      <p:ext uri="{BB962C8B-B14F-4D97-AF65-F5344CB8AC3E}">
        <p14:creationId xmlns:p14="http://schemas.microsoft.com/office/powerpoint/2010/main" val="198485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
        <p:nvSpPr>
          <p:cNvPr id="26628" name="Slide Number Placeholder 3"/>
          <p:cNvSpPr>
            <a:spLocks noGrp="1"/>
          </p:cNvSpPr>
          <p:nvPr>
            <p:ph type="sldNum" sz="quarter" idx="5"/>
          </p:nvPr>
        </p:nvSpPr>
        <p:spPr bwMode="auto">
          <a:xfrm>
            <a:off x="3970938" y="8829675"/>
            <a:ext cx="303784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54243" indent="-290093" eaLnBrk="0" hangingPunct="0">
              <a:defRPr>
                <a:solidFill>
                  <a:schemeClr val="tx1"/>
                </a:solidFill>
                <a:latin typeface="Arial" pitchFamily="34" charset="0"/>
                <a:ea typeface="MS PGothic" pitchFamily="34" charset="-128"/>
              </a:defRPr>
            </a:lvl2pPr>
            <a:lvl3pPr marL="1160374" indent="-232075" eaLnBrk="0" hangingPunct="0">
              <a:defRPr>
                <a:solidFill>
                  <a:schemeClr val="tx1"/>
                </a:solidFill>
                <a:latin typeface="Arial" pitchFamily="34" charset="0"/>
                <a:ea typeface="MS PGothic" pitchFamily="34" charset="-128"/>
              </a:defRPr>
            </a:lvl3pPr>
            <a:lvl4pPr marL="1624523" indent="-232075" eaLnBrk="0" hangingPunct="0">
              <a:defRPr>
                <a:solidFill>
                  <a:schemeClr val="tx1"/>
                </a:solidFill>
                <a:latin typeface="Arial" pitchFamily="34" charset="0"/>
                <a:ea typeface="MS PGothic" pitchFamily="34" charset="-128"/>
              </a:defRPr>
            </a:lvl4pPr>
            <a:lvl5pPr marL="2088672" indent="-232075" eaLnBrk="0" hangingPunct="0">
              <a:defRPr>
                <a:solidFill>
                  <a:schemeClr val="tx1"/>
                </a:solidFill>
                <a:latin typeface="Arial" pitchFamily="34" charset="0"/>
                <a:ea typeface="MS PGothic" pitchFamily="34" charset="-128"/>
              </a:defRPr>
            </a:lvl5pPr>
            <a:lvl6pPr marL="2552822" indent="-232075" eaLnBrk="0" fontAlgn="base" hangingPunct="0">
              <a:spcBef>
                <a:spcPct val="0"/>
              </a:spcBef>
              <a:spcAft>
                <a:spcPct val="0"/>
              </a:spcAft>
              <a:defRPr>
                <a:solidFill>
                  <a:schemeClr val="tx1"/>
                </a:solidFill>
                <a:latin typeface="Arial" pitchFamily="34" charset="0"/>
                <a:ea typeface="MS PGothic" pitchFamily="34" charset="-128"/>
              </a:defRPr>
            </a:lvl6pPr>
            <a:lvl7pPr marL="3016971" indent="-232075" eaLnBrk="0" fontAlgn="base" hangingPunct="0">
              <a:spcBef>
                <a:spcPct val="0"/>
              </a:spcBef>
              <a:spcAft>
                <a:spcPct val="0"/>
              </a:spcAft>
              <a:defRPr>
                <a:solidFill>
                  <a:schemeClr val="tx1"/>
                </a:solidFill>
                <a:latin typeface="Arial" pitchFamily="34" charset="0"/>
                <a:ea typeface="MS PGothic" pitchFamily="34" charset="-128"/>
              </a:defRPr>
            </a:lvl7pPr>
            <a:lvl8pPr marL="3481121" indent="-232075" eaLnBrk="0" fontAlgn="base" hangingPunct="0">
              <a:spcBef>
                <a:spcPct val="0"/>
              </a:spcBef>
              <a:spcAft>
                <a:spcPct val="0"/>
              </a:spcAft>
              <a:defRPr>
                <a:solidFill>
                  <a:schemeClr val="tx1"/>
                </a:solidFill>
                <a:latin typeface="Arial" pitchFamily="34" charset="0"/>
                <a:ea typeface="MS PGothic" pitchFamily="34" charset="-128"/>
              </a:defRPr>
            </a:lvl8pPr>
            <a:lvl9pPr marL="3945270" indent="-232075"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72FB8A5B-775E-48D3-BADD-192E35DC1F7C}" type="slidenum">
              <a:rPr lang="en-GB" smtClean="0">
                <a:solidFill>
                  <a:prstClr val="black"/>
                </a:solidFill>
              </a:rPr>
              <a:pPr eaLnBrk="1" hangingPunct="1"/>
              <a:t>7</a:t>
            </a:fld>
            <a:endParaRPr lang="en-GB">
              <a:solidFill>
                <a:prstClr val="black"/>
              </a:solidFill>
            </a:endParaRPr>
          </a:p>
        </p:txBody>
      </p:sp>
      <p:sp>
        <p:nvSpPr>
          <p:cNvPr id="26629" name="Footer Placeholder 4"/>
          <p:cNvSpPr>
            <a:spLocks noGrp="1"/>
          </p:cNvSpPr>
          <p:nvPr>
            <p:ph type="ftr" sz="quarter" idx="4"/>
          </p:nvPr>
        </p:nvSpPr>
        <p:spPr bwMode="auto">
          <a:xfrm>
            <a:off x="0" y="8829675"/>
            <a:ext cx="303784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MS PGothic" pitchFamily="34" charset="-128"/>
              </a:defRPr>
            </a:lvl1pPr>
            <a:lvl2pPr marL="754243" indent="-290093" eaLnBrk="0" hangingPunct="0">
              <a:defRPr>
                <a:solidFill>
                  <a:schemeClr val="tx1"/>
                </a:solidFill>
                <a:latin typeface="Arial" pitchFamily="34" charset="0"/>
                <a:ea typeface="MS PGothic" pitchFamily="34" charset="-128"/>
              </a:defRPr>
            </a:lvl2pPr>
            <a:lvl3pPr marL="1160374" indent="-232075" eaLnBrk="0" hangingPunct="0">
              <a:defRPr>
                <a:solidFill>
                  <a:schemeClr val="tx1"/>
                </a:solidFill>
                <a:latin typeface="Arial" pitchFamily="34" charset="0"/>
                <a:ea typeface="MS PGothic" pitchFamily="34" charset="-128"/>
              </a:defRPr>
            </a:lvl3pPr>
            <a:lvl4pPr marL="1624523" indent="-232075" eaLnBrk="0" hangingPunct="0">
              <a:defRPr>
                <a:solidFill>
                  <a:schemeClr val="tx1"/>
                </a:solidFill>
                <a:latin typeface="Arial" pitchFamily="34" charset="0"/>
                <a:ea typeface="MS PGothic" pitchFamily="34" charset="-128"/>
              </a:defRPr>
            </a:lvl4pPr>
            <a:lvl5pPr marL="2088672" indent="-232075" eaLnBrk="0" hangingPunct="0">
              <a:defRPr>
                <a:solidFill>
                  <a:schemeClr val="tx1"/>
                </a:solidFill>
                <a:latin typeface="Arial" pitchFamily="34" charset="0"/>
                <a:ea typeface="MS PGothic" pitchFamily="34" charset="-128"/>
              </a:defRPr>
            </a:lvl5pPr>
            <a:lvl6pPr marL="2552822" indent="-232075" eaLnBrk="0" fontAlgn="base" hangingPunct="0">
              <a:spcBef>
                <a:spcPct val="0"/>
              </a:spcBef>
              <a:spcAft>
                <a:spcPct val="0"/>
              </a:spcAft>
              <a:defRPr>
                <a:solidFill>
                  <a:schemeClr val="tx1"/>
                </a:solidFill>
                <a:latin typeface="Arial" pitchFamily="34" charset="0"/>
                <a:ea typeface="MS PGothic" pitchFamily="34" charset="-128"/>
              </a:defRPr>
            </a:lvl6pPr>
            <a:lvl7pPr marL="3016971" indent="-232075" eaLnBrk="0" fontAlgn="base" hangingPunct="0">
              <a:spcBef>
                <a:spcPct val="0"/>
              </a:spcBef>
              <a:spcAft>
                <a:spcPct val="0"/>
              </a:spcAft>
              <a:defRPr>
                <a:solidFill>
                  <a:schemeClr val="tx1"/>
                </a:solidFill>
                <a:latin typeface="Arial" pitchFamily="34" charset="0"/>
                <a:ea typeface="MS PGothic" pitchFamily="34" charset="-128"/>
              </a:defRPr>
            </a:lvl7pPr>
            <a:lvl8pPr marL="3481121" indent="-232075" eaLnBrk="0" fontAlgn="base" hangingPunct="0">
              <a:spcBef>
                <a:spcPct val="0"/>
              </a:spcBef>
              <a:spcAft>
                <a:spcPct val="0"/>
              </a:spcAft>
              <a:defRPr>
                <a:solidFill>
                  <a:schemeClr val="tx1"/>
                </a:solidFill>
                <a:latin typeface="Arial" pitchFamily="34" charset="0"/>
                <a:ea typeface="MS PGothic" pitchFamily="34" charset="-128"/>
              </a:defRPr>
            </a:lvl8pPr>
            <a:lvl9pPr marL="3945270" indent="-232075"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0"/>
              </a:spcBef>
              <a:spcAft>
                <a:spcPct val="0"/>
              </a:spcAft>
            </a:pPr>
            <a:r>
              <a:rPr lang="en-US">
                <a:solidFill>
                  <a:prstClr val="black"/>
                </a:solidFill>
              </a:rPr>
              <a:t>Introduction to RGA | October, 2012</a:t>
            </a:r>
            <a:endParaRPr lang="en-GB">
              <a:solidFill>
                <a:prstClr val="black"/>
              </a:solidFill>
            </a:endParaRPr>
          </a:p>
        </p:txBody>
      </p:sp>
    </p:spTree>
    <p:extLst>
      <p:ext uri="{BB962C8B-B14F-4D97-AF65-F5344CB8AC3E}">
        <p14:creationId xmlns:p14="http://schemas.microsoft.com/office/powerpoint/2010/main" val="1708508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EBAD6-8112-EE44-9A46-D6B5D4EF0ECC}" type="slidenum">
              <a:rPr lang="en-US" smtClean="0"/>
              <a:t>10</a:t>
            </a:fld>
            <a:endParaRPr lang="en-US"/>
          </a:p>
        </p:txBody>
      </p:sp>
    </p:spTree>
    <p:extLst>
      <p:ext uri="{BB962C8B-B14F-4D97-AF65-F5344CB8AC3E}">
        <p14:creationId xmlns:p14="http://schemas.microsoft.com/office/powerpoint/2010/main" val="245046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EBAD6-8112-EE44-9A46-D6B5D4EF0ECC}" type="slidenum">
              <a:rPr lang="en-US" smtClean="0"/>
              <a:t>16</a:t>
            </a:fld>
            <a:endParaRPr lang="en-US"/>
          </a:p>
        </p:txBody>
      </p:sp>
    </p:spTree>
    <p:extLst>
      <p:ext uri="{BB962C8B-B14F-4D97-AF65-F5344CB8AC3E}">
        <p14:creationId xmlns:p14="http://schemas.microsoft.com/office/powerpoint/2010/main" val="237356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EBAD6-8112-EE44-9A46-D6B5D4EF0ECC}" type="slidenum">
              <a:rPr lang="en-US" smtClean="0"/>
              <a:t>29</a:t>
            </a:fld>
            <a:endParaRPr lang="en-US"/>
          </a:p>
        </p:txBody>
      </p:sp>
    </p:spTree>
    <p:extLst>
      <p:ext uri="{BB962C8B-B14F-4D97-AF65-F5344CB8AC3E}">
        <p14:creationId xmlns:p14="http://schemas.microsoft.com/office/powerpoint/2010/main" val="1792677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8A6BEE4-CF8E-4712-9817-377B23143854}"/>
              </a:ext>
            </a:extLst>
          </p:cNvPr>
          <p:cNvSpPr>
            <a:spLocks noGrp="1"/>
          </p:cNvSpPr>
          <p:nvPr>
            <p:ph type="sldNum" sz="quarter" idx="12"/>
          </p:nvPr>
        </p:nvSpPr>
        <p:spPr>
          <a:xfrm>
            <a:off x="11053010" y="6303010"/>
            <a:ext cx="727509" cy="365125"/>
          </a:xfrm>
          <a:prstGeom prst="rect">
            <a:avLst/>
          </a:prstGeom>
        </p:spPr>
        <p:txBody>
          <a:bodyPr/>
          <a:lstStyle/>
          <a:p>
            <a:fld id="{71A263C6-F935-4D9F-AB08-C72914D825C3}" type="slidenum">
              <a:rPr lang="en-US" smtClean="0"/>
              <a:t>‹#›</a:t>
            </a:fld>
            <a:endParaRPr lang="en-US"/>
          </a:p>
        </p:txBody>
      </p:sp>
      <p:pic>
        <p:nvPicPr>
          <p:cNvPr id="8" name="Picture 7">
            <a:extLst>
              <a:ext uri="{FF2B5EF4-FFF2-40B4-BE49-F238E27FC236}">
                <a16:creationId xmlns:a16="http://schemas.microsoft.com/office/drawing/2014/main" id="{0DE77FD1-F855-4F8D-9747-E55FDAAA480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0"/>
            <a:ext cx="12222179" cy="6858000"/>
          </a:xfrm>
          <a:prstGeom prst="rect">
            <a:avLst/>
          </a:prstGeom>
        </p:spPr>
      </p:pic>
      <p:sp>
        <p:nvSpPr>
          <p:cNvPr id="9" name="Rectangle 8">
            <a:extLst>
              <a:ext uri="{FF2B5EF4-FFF2-40B4-BE49-F238E27FC236}">
                <a16:creationId xmlns:a16="http://schemas.microsoft.com/office/drawing/2014/main" id="{7C7608F6-D0CC-4498-8B93-E97E91076448}"/>
              </a:ext>
            </a:extLst>
          </p:cNvPr>
          <p:cNvSpPr/>
          <p:nvPr/>
        </p:nvSpPr>
        <p:spPr>
          <a:xfrm>
            <a:off x="633046" y="626013"/>
            <a:ext cx="6213231" cy="478301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1153479" y="1707198"/>
            <a:ext cx="5089525" cy="1203642"/>
          </a:xfrm>
        </p:spPr>
        <p:txBody>
          <a:bodyPr>
            <a:normAutofit/>
          </a:bodyPr>
          <a:lstStyle>
            <a:lvl1pPr marL="0" indent="0">
              <a:lnSpc>
                <a:spcPct val="100000"/>
              </a:lnSpc>
              <a:buNone/>
              <a:defRPr sz="3600" b="0">
                <a:solidFill>
                  <a:schemeClr val="tx1"/>
                </a:solidFill>
              </a:defRPr>
            </a:lvl1pPr>
          </a:lstStyle>
          <a:p>
            <a:pPr lvl="0"/>
            <a:r>
              <a:rPr lang="en-US" dirty="0"/>
              <a:t>This is a placeholder for your title</a:t>
            </a:r>
          </a:p>
        </p:txBody>
      </p:sp>
      <p:sp>
        <p:nvSpPr>
          <p:cNvPr id="26" name="Text Placeholder 22">
            <a:extLst>
              <a:ext uri="{FF2B5EF4-FFF2-40B4-BE49-F238E27FC236}">
                <a16:creationId xmlns:a16="http://schemas.microsoft.com/office/drawing/2014/main" id="{6E66ACF4-DC0A-4296-A865-443A752FDA8B}"/>
              </a:ext>
            </a:extLst>
          </p:cNvPr>
          <p:cNvSpPr>
            <a:spLocks noGrp="1"/>
          </p:cNvSpPr>
          <p:nvPr>
            <p:ph type="body" sz="quarter" idx="14" hasCustomPrompt="1"/>
          </p:nvPr>
        </p:nvSpPr>
        <p:spPr>
          <a:xfrm>
            <a:off x="1153479" y="3063558"/>
            <a:ext cx="5089525" cy="426402"/>
          </a:xfrm>
        </p:spPr>
        <p:txBody>
          <a:bodyPr>
            <a:normAutofit/>
          </a:bodyPr>
          <a:lstStyle>
            <a:lvl1pPr marL="0" indent="0">
              <a:lnSpc>
                <a:spcPct val="100000"/>
              </a:lnSpc>
              <a:buNone/>
              <a:defRPr sz="2400" b="0">
                <a:solidFill>
                  <a:schemeClr val="tx1"/>
                </a:solidFill>
              </a:defRPr>
            </a:lvl1pPr>
          </a:lstStyle>
          <a:p>
            <a:pPr lvl="0"/>
            <a:r>
              <a:rPr lang="en-US" dirty="0"/>
              <a:t>Subtitle goes here</a:t>
            </a:r>
          </a:p>
        </p:txBody>
      </p:sp>
      <p:sp>
        <p:nvSpPr>
          <p:cNvPr id="27" name="Text Placeholder 22">
            <a:extLst>
              <a:ext uri="{FF2B5EF4-FFF2-40B4-BE49-F238E27FC236}">
                <a16:creationId xmlns:a16="http://schemas.microsoft.com/office/drawing/2014/main" id="{0F14990F-50BC-4AE9-9452-62AD6C7383B2}"/>
              </a:ext>
            </a:extLst>
          </p:cNvPr>
          <p:cNvSpPr>
            <a:spLocks noGrp="1"/>
          </p:cNvSpPr>
          <p:nvPr>
            <p:ph type="body" sz="quarter" idx="15" hasCustomPrompt="1"/>
          </p:nvPr>
        </p:nvSpPr>
        <p:spPr>
          <a:xfrm>
            <a:off x="1153479" y="4176078"/>
            <a:ext cx="5089525" cy="304482"/>
          </a:xfrm>
        </p:spPr>
        <p:txBody>
          <a:bodyPr>
            <a:noAutofit/>
          </a:bodyPr>
          <a:lstStyle>
            <a:lvl1pPr marL="0" indent="0">
              <a:lnSpc>
                <a:spcPct val="100000"/>
              </a:lnSpc>
              <a:buNone/>
              <a:defRPr sz="1600" b="1">
                <a:solidFill>
                  <a:schemeClr val="tx1"/>
                </a:solidFill>
              </a:defRPr>
            </a:lvl1pPr>
          </a:lstStyle>
          <a:p>
            <a:pPr lvl="0"/>
            <a:r>
              <a:rPr lang="en-US" dirty="0"/>
              <a:t>Presenter name</a:t>
            </a:r>
          </a:p>
        </p:txBody>
      </p:sp>
      <p:sp>
        <p:nvSpPr>
          <p:cNvPr id="28" name="Text Placeholder 22">
            <a:extLst>
              <a:ext uri="{FF2B5EF4-FFF2-40B4-BE49-F238E27FC236}">
                <a16:creationId xmlns:a16="http://schemas.microsoft.com/office/drawing/2014/main" id="{62E0F8AF-C598-4696-A602-C38286B8017C}"/>
              </a:ext>
            </a:extLst>
          </p:cNvPr>
          <p:cNvSpPr>
            <a:spLocks noGrp="1"/>
          </p:cNvSpPr>
          <p:nvPr>
            <p:ph type="body" sz="quarter" idx="16" hasCustomPrompt="1"/>
          </p:nvPr>
        </p:nvSpPr>
        <p:spPr>
          <a:xfrm>
            <a:off x="1153479" y="4557078"/>
            <a:ext cx="5089525" cy="289242"/>
          </a:xfrm>
        </p:spPr>
        <p:txBody>
          <a:bodyPr>
            <a:noAutofit/>
          </a:bodyPr>
          <a:lstStyle>
            <a:lvl1pPr marL="0" indent="0">
              <a:lnSpc>
                <a:spcPct val="100000"/>
              </a:lnSpc>
              <a:buNone/>
              <a:defRPr sz="1600" b="0">
                <a:solidFill>
                  <a:schemeClr val="tx1"/>
                </a:solidFill>
              </a:defRPr>
            </a:lvl1pPr>
          </a:lstStyle>
          <a:p>
            <a:pPr lvl="0"/>
            <a:r>
              <a:rPr lang="en-US" dirty="0"/>
              <a:t>10.10.2020</a:t>
            </a:r>
          </a:p>
        </p:txBody>
      </p:sp>
      <p:cxnSp>
        <p:nvCxnSpPr>
          <p:cNvPr id="13" name="Straight Connector 12">
            <a:extLst>
              <a:ext uri="{FF2B5EF4-FFF2-40B4-BE49-F238E27FC236}">
                <a16:creationId xmlns:a16="http://schemas.microsoft.com/office/drawing/2014/main" id="{2019BFCD-3D1B-46BB-A0B8-7A970D9C2484}"/>
              </a:ext>
            </a:extLst>
          </p:cNvPr>
          <p:cNvCxnSpPr/>
          <p:nvPr/>
        </p:nvCxnSpPr>
        <p:spPr>
          <a:xfrm>
            <a:off x="633046" y="626013"/>
            <a:ext cx="621792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4BB6991-235E-B94E-BCA7-B7F929B7DBD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53479" y="1022792"/>
            <a:ext cx="1027311" cy="366407"/>
          </a:xfrm>
          <a:prstGeom prst="rect">
            <a:avLst/>
          </a:prstGeom>
        </p:spPr>
      </p:pic>
    </p:spTree>
    <p:extLst>
      <p:ext uri="{BB962C8B-B14F-4D97-AF65-F5344CB8AC3E}">
        <p14:creationId xmlns:p14="http://schemas.microsoft.com/office/powerpoint/2010/main" val="250562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D9E0-9412-44F5-BF14-2FA47A268D55}"/>
              </a:ext>
            </a:extLst>
          </p:cNvPr>
          <p:cNvSpPr>
            <a:spLocks noGrp="1"/>
          </p:cNvSpPr>
          <p:nvPr>
            <p:ph type="title" hasCustomPrompt="1"/>
          </p:nvPr>
        </p:nvSpPr>
        <p:spPr/>
        <p:txBody>
          <a:bodyPr/>
          <a:lstStyle>
            <a:lvl1pPr>
              <a:defRPr sz="3000"/>
            </a:lvl1pPr>
          </a:lstStyle>
          <a:p>
            <a:r>
              <a:rPr lang="en-US" dirty="0"/>
              <a:t>Title goes here</a:t>
            </a:r>
          </a:p>
        </p:txBody>
      </p:sp>
      <p:sp>
        <p:nvSpPr>
          <p:cNvPr id="3" name="Content Placeholder 2">
            <a:extLst>
              <a:ext uri="{FF2B5EF4-FFF2-40B4-BE49-F238E27FC236}">
                <a16:creationId xmlns:a16="http://schemas.microsoft.com/office/drawing/2014/main" id="{944E935F-4828-42EC-A7DF-A6C59127B1BB}"/>
              </a:ext>
            </a:extLst>
          </p:cNvPr>
          <p:cNvSpPr>
            <a:spLocks noGrp="1"/>
          </p:cNvSpPr>
          <p:nvPr>
            <p:ph idx="1"/>
          </p:nvPr>
        </p:nvSpPr>
        <p:spPr>
          <a:xfrm>
            <a:off x="621993" y="1529369"/>
            <a:ext cx="11163301" cy="4374516"/>
          </a:xfrm>
        </p:spPr>
        <p:txBody>
          <a:bodyPr/>
          <a:lstStyle>
            <a:lvl1pPr>
              <a:defRPr sz="2400"/>
            </a:lvl1pPr>
            <a:lvl2pPr>
              <a:defRPr sz="2100"/>
            </a:lvl2pPr>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8">
            <a:extLst>
              <a:ext uri="{FF2B5EF4-FFF2-40B4-BE49-F238E27FC236}">
                <a16:creationId xmlns:a16="http://schemas.microsoft.com/office/drawing/2014/main" id="{F4691BE3-9223-C94B-A82C-0B9A9AF24596}"/>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6" name="Footer Placeholder 5">
            <a:extLst>
              <a:ext uri="{FF2B5EF4-FFF2-40B4-BE49-F238E27FC236}">
                <a16:creationId xmlns:a16="http://schemas.microsoft.com/office/drawing/2014/main" id="{62244177-F95D-E949-83D0-DC02C191245F}"/>
              </a:ext>
            </a:extLst>
          </p:cNvPr>
          <p:cNvSpPr>
            <a:spLocks noGrp="1"/>
          </p:cNvSpPr>
          <p:nvPr>
            <p:ph type="ftr" sz="quarter" idx="14"/>
          </p:nvPr>
        </p:nvSpPr>
        <p:spPr/>
        <p:txBody>
          <a:bodyPr/>
          <a:lstStyle/>
          <a:p>
            <a:r>
              <a:rPr lang="en-US"/>
              <a:t>Integrating Machine Learning with OCR and NLP into Underwriting</a:t>
            </a:r>
            <a:endParaRPr lang="en-US" dirty="0"/>
          </a:p>
        </p:txBody>
      </p:sp>
      <p:sp>
        <p:nvSpPr>
          <p:cNvPr id="7" name="Slide Number Placeholder 6">
            <a:extLst>
              <a:ext uri="{FF2B5EF4-FFF2-40B4-BE49-F238E27FC236}">
                <a16:creationId xmlns:a16="http://schemas.microsoft.com/office/drawing/2014/main" id="{423DDC04-C053-9742-9371-5521C6B3C73E}"/>
              </a:ext>
            </a:extLst>
          </p:cNvPr>
          <p:cNvSpPr>
            <a:spLocks noGrp="1"/>
          </p:cNvSpPr>
          <p:nvPr>
            <p:ph type="sldNum" sz="quarter" idx="15"/>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1061470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no subtitl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D9E0-9412-44F5-BF14-2FA47A268D55}"/>
              </a:ext>
            </a:extLst>
          </p:cNvPr>
          <p:cNvSpPr>
            <a:spLocks noGrp="1"/>
          </p:cNvSpPr>
          <p:nvPr>
            <p:ph type="title" hasCustomPrompt="1"/>
          </p:nvPr>
        </p:nvSpPr>
        <p:spPr/>
        <p:txBody>
          <a:bodyPr/>
          <a:lstStyle>
            <a:lvl1pPr>
              <a:defRPr/>
            </a:lvl1pPr>
          </a:lstStyle>
          <a:p>
            <a:r>
              <a:rPr lang="en-US" dirty="0"/>
              <a:t>Title goes here</a:t>
            </a:r>
          </a:p>
        </p:txBody>
      </p:sp>
      <p:sp>
        <p:nvSpPr>
          <p:cNvPr id="3" name="Content Placeholder 2">
            <a:extLst>
              <a:ext uri="{FF2B5EF4-FFF2-40B4-BE49-F238E27FC236}">
                <a16:creationId xmlns:a16="http://schemas.microsoft.com/office/drawing/2014/main" id="{944E935F-4828-42EC-A7DF-A6C59127B1BB}"/>
              </a:ext>
            </a:extLst>
          </p:cNvPr>
          <p:cNvSpPr>
            <a:spLocks noGrp="1"/>
          </p:cNvSpPr>
          <p:nvPr>
            <p:ph idx="1"/>
          </p:nvPr>
        </p:nvSpPr>
        <p:spPr/>
        <p:txBody>
          <a:bodyPr/>
          <a:lstStyle>
            <a:lvl1pPr>
              <a:defRPr sz="2400"/>
            </a:lvl1pPr>
            <a:lvl2pPr>
              <a:defRPr sz="21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9A1A6B95-B548-A646-B920-519E2D55B1FD}"/>
              </a:ext>
            </a:extLst>
          </p:cNvPr>
          <p:cNvSpPr>
            <a:spLocks noGrp="1"/>
          </p:cNvSpPr>
          <p:nvPr>
            <p:ph type="ftr" sz="quarter" idx="10"/>
          </p:nvPr>
        </p:nvSpPr>
        <p:spPr/>
        <p:txBody>
          <a:bodyPr/>
          <a:lstStyle/>
          <a:p>
            <a:r>
              <a:rPr lang="en-US"/>
              <a:t>Integrating Machine Learning with OCR and NLP into Underwriting</a:t>
            </a:r>
            <a:endParaRPr lang="en-US" dirty="0"/>
          </a:p>
        </p:txBody>
      </p:sp>
      <p:sp>
        <p:nvSpPr>
          <p:cNvPr id="7" name="Slide Number Placeholder 6">
            <a:extLst>
              <a:ext uri="{FF2B5EF4-FFF2-40B4-BE49-F238E27FC236}">
                <a16:creationId xmlns:a16="http://schemas.microsoft.com/office/drawing/2014/main" id="{EF75442A-D8EE-374B-BB1F-234410561BA3}"/>
              </a:ext>
            </a:extLst>
          </p:cNvPr>
          <p:cNvSpPr>
            <a:spLocks noGrp="1"/>
          </p:cNvSpPr>
          <p:nvPr>
            <p:ph type="sldNum" sz="quarter" idx="11"/>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419797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6AF4-6B9D-4601-957A-DC55BDE78AC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D8DE2A6-3DD9-4D17-AD3A-5380D4487B0B}"/>
              </a:ext>
            </a:extLst>
          </p:cNvPr>
          <p:cNvSpPr>
            <a:spLocks noGrp="1"/>
          </p:cNvSpPr>
          <p:nvPr>
            <p:ph sz="half" idx="1"/>
          </p:nvPr>
        </p:nvSpPr>
        <p:spPr>
          <a:xfrm>
            <a:off x="609600" y="2070064"/>
            <a:ext cx="5280660"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E5AF20-848B-461E-84BF-3993BF981E4B}"/>
              </a:ext>
            </a:extLst>
          </p:cNvPr>
          <p:cNvSpPr>
            <a:spLocks noGrp="1"/>
          </p:cNvSpPr>
          <p:nvPr>
            <p:ph sz="half" idx="2"/>
          </p:nvPr>
        </p:nvSpPr>
        <p:spPr>
          <a:xfrm>
            <a:off x="6541911" y="2070064"/>
            <a:ext cx="5303520"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8D9A823-3EAB-4234-B99E-F20B139E26F6}"/>
              </a:ext>
            </a:extLst>
          </p:cNvPr>
          <p:cNvSpPr>
            <a:spLocks noGrp="1"/>
          </p:cNvSpPr>
          <p:nvPr>
            <p:ph type="body" idx="14"/>
          </p:nvPr>
        </p:nvSpPr>
        <p:spPr>
          <a:xfrm>
            <a:off x="609600" y="1538605"/>
            <a:ext cx="5289796" cy="441148"/>
          </a:xfrm>
        </p:spPr>
        <p:txBody>
          <a:bodyPr anchor="b"/>
          <a:lstStyle>
            <a:lvl1pPr marL="0" indent="0">
              <a:buNone/>
              <a:defRPr lang="en-US" sz="22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15" name="Text Placeholder 2">
            <a:extLst>
              <a:ext uri="{FF2B5EF4-FFF2-40B4-BE49-F238E27FC236}">
                <a16:creationId xmlns:a16="http://schemas.microsoft.com/office/drawing/2014/main" id="{61DE246C-16F0-4138-96C2-3E5BF4D9CBF8}"/>
              </a:ext>
            </a:extLst>
          </p:cNvPr>
          <p:cNvSpPr>
            <a:spLocks noGrp="1"/>
          </p:cNvSpPr>
          <p:nvPr>
            <p:ph type="body" idx="15"/>
          </p:nvPr>
        </p:nvSpPr>
        <p:spPr>
          <a:xfrm>
            <a:off x="6518099" y="1538605"/>
            <a:ext cx="5312656" cy="441148"/>
          </a:xfrm>
        </p:spPr>
        <p:txBody>
          <a:bodyPr anchor="b"/>
          <a:lstStyle>
            <a:lvl1pPr marL="0" indent="0">
              <a:buNone/>
              <a:defRPr lang="en-US" sz="22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21" name="Text Placeholder 8">
            <a:extLst>
              <a:ext uri="{FF2B5EF4-FFF2-40B4-BE49-F238E27FC236}">
                <a16:creationId xmlns:a16="http://schemas.microsoft.com/office/drawing/2014/main" id="{44E60C41-1078-224D-8D92-E0D42F92FF3F}"/>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7" name="Footer Placeholder 6">
            <a:extLst>
              <a:ext uri="{FF2B5EF4-FFF2-40B4-BE49-F238E27FC236}">
                <a16:creationId xmlns:a16="http://schemas.microsoft.com/office/drawing/2014/main" id="{CB639B46-E6CC-A84C-8070-12BF8F891060}"/>
              </a:ext>
            </a:extLst>
          </p:cNvPr>
          <p:cNvSpPr>
            <a:spLocks noGrp="1"/>
          </p:cNvSpPr>
          <p:nvPr>
            <p:ph type="ftr" sz="quarter" idx="16"/>
          </p:nvPr>
        </p:nvSpPr>
        <p:spPr/>
        <p:txBody>
          <a:bodyPr/>
          <a:lstStyle/>
          <a:p>
            <a:r>
              <a:rPr lang="en-US"/>
              <a:t>Integrating Machine Learning with OCR and NLP into Underwriting</a:t>
            </a:r>
            <a:endParaRPr lang="en-US" dirty="0"/>
          </a:p>
        </p:txBody>
      </p:sp>
      <p:sp>
        <p:nvSpPr>
          <p:cNvPr id="8" name="Slide Number Placeholder 7">
            <a:extLst>
              <a:ext uri="{FF2B5EF4-FFF2-40B4-BE49-F238E27FC236}">
                <a16:creationId xmlns:a16="http://schemas.microsoft.com/office/drawing/2014/main" id="{01C9F5D7-3128-8846-B151-1620C56C9895}"/>
              </a:ext>
            </a:extLst>
          </p:cNvPr>
          <p:cNvSpPr>
            <a:spLocks noGrp="1"/>
          </p:cNvSpPr>
          <p:nvPr>
            <p:ph type="sldNum" sz="quarter" idx="17"/>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4191594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6AF4-6B9D-4601-957A-DC55BDE78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8DE2A6-3DD9-4D17-AD3A-5380D4487B0B}"/>
              </a:ext>
            </a:extLst>
          </p:cNvPr>
          <p:cNvSpPr>
            <a:spLocks noGrp="1"/>
          </p:cNvSpPr>
          <p:nvPr>
            <p:ph sz="half" idx="1"/>
          </p:nvPr>
        </p:nvSpPr>
        <p:spPr>
          <a:xfrm>
            <a:off x="609600" y="2070064"/>
            <a:ext cx="3211689"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E5AF20-848B-461E-84BF-3993BF981E4B}"/>
              </a:ext>
            </a:extLst>
          </p:cNvPr>
          <p:cNvSpPr>
            <a:spLocks noGrp="1"/>
          </p:cNvSpPr>
          <p:nvPr>
            <p:ph sz="half" idx="2"/>
          </p:nvPr>
        </p:nvSpPr>
        <p:spPr>
          <a:xfrm>
            <a:off x="4575491" y="2070064"/>
            <a:ext cx="3211689"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8D9A823-3EAB-4234-B99E-F20B139E26F6}"/>
              </a:ext>
            </a:extLst>
          </p:cNvPr>
          <p:cNvSpPr>
            <a:spLocks noGrp="1"/>
          </p:cNvSpPr>
          <p:nvPr>
            <p:ph type="body" idx="14"/>
          </p:nvPr>
        </p:nvSpPr>
        <p:spPr>
          <a:xfrm>
            <a:off x="609598" y="1546769"/>
            <a:ext cx="3849279" cy="441148"/>
          </a:xfrm>
        </p:spPr>
        <p:txBody>
          <a:bodyPr anchor="b"/>
          <a:lstStyle>
            <a:lvl1pPr marL="0" indent="0">
              <a:buNone/>
              <a:defRPr sz="2200" b="0">
                <a:solidFill>
                  <a:srgbClr val="0060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2">
            <a:extLst>
              <a:ext uri="{FF2B5EF4-FFF2-40B4-BE49-F238E27FC236}">
                <a16:creationId xmlns:a16="http://schemas.microsoft.com/office/drawing/2014/main" id="{61DE246C-16F0-4138-96C2-3E5BF4D9CBF8}"/>
              </a:ext>
            </a:extLst>
          </p:cNvPr>
          <p:cNvSpPr>
            <a:spLocks noGrp="1"/>
          </p:cNvSpPr>
          <p:nvPr>
            <p:ph type="body" idx="15"/>
          </p:nvPr>
        </p:nvSpPr>
        <p:spPr>
          <a:xfrm>
            <a:off x="4585492" y="1546769"/>
            <a:ext cx="3849279" cy="441148"/>
          </a:xfrm>
        </p:spPr>
        <p:txBody>
          <a:bodyPr anchor="b"/>
          <a:lstStyle>
            <a:lvl1pPr marL="0" indent="0">
              <a:buNone/>
              <a:defRPr lang="en-US" sz="22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13" name="Content Placeholder 3">
            <a:extLst>
              <a:ext uri="{FF2B5EF4-FFF2-40B4-BE49-F238E27FC236}">
                <a16:creationId xmlns:a16="http://schemas.microsoft.com/office/drawing/2014/main" id="{62899213-AB8D-4FFC-9432-8678C63C4ADA}"/>
              </a:ext>
            </a:extLst>
          </p:cNvPr>
          <p:cNvSpPr>
            <a:spLocks noGrp="1"/>
          </p:cNvSpPr>
          <p:nvPr>
            <p:ph sz="half" idx="16"/>
          </p:nvPr>
        </p:nvSpPr>
        <p:spPr>
          <a:xfrm>
            <a:off x="8561388" y="2070064"/>
            <a:ext cx="3211689"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9815A49E-ECEA-46D1-87C8-ECEB5BFEF9A7}"/>
              </a:ext>
            </a:extLst>
          </p:cNvPr>
          <p:cNvSpPr>
            <a:spLocks noGrp="1"/>
          </p:cNvSpPr>
          <p:nvPr>
            <p:ph type="body" idx="17"/>
          </p:nvPr>
        </p:nvSpPr>
        <p:spPr>
          <a:xfrm>
            <a:off x="8561386" y="1546769"/>
            <a:ext cx="3849279" cy="441148"/>
          </a:xfrm>
        </p:spPr>
        <p:txBody>
          <a:bodyPr anchor="b"/>
          <a:lstStyle>
            <a:lvl1pPr marL="0" indent="0">
              <a:buNone/>
              <a:defRPr lang="en-US" sz="22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24" name="Text Placeholder 8">
            <a:extLst>
              <a:ext uri="{FF2B5EF4-FFF2-40B4-BE49-F238E27FC236}">
                <a16:creationId xmlns:a16="http://schemas.microsoft.com/office/drawing/2014/main" id="{61FA7CBB-415B-A648-8A27-5DBC56F12A9E}"/>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8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7" name="Footer Placeholder 6">
            <a:extLst>
              <a:ext uri="{FF2B5EF4-FFF2-40B4-BE49-F238E27FC236}">
                <a16:creationId xmlns:a16="http://schemas.microsoft.com/office/drawing/2014/main" id="{B6F0BC6D-95DF-3A4F-9CEA-975755E53201}"/>
              </a:ext>
            </a:extLst>
          </p:cNvPr>
          <p:cNvSpPr>
            <a:spLocks noGrp="1"/>
          </p:cNvSpPr>
          <p:nvPr>
            <p:ph type="ftr" sz="quarter" idx="18"/>
          </p:nvPr>
        </p:nvSpPr>
        <p:spPr/>
        <p:txBody>
          <a:bodyPr/>
          <a:lstStyle/>
          <a:p>
            <a:r>
              <a:rPr lang="en-US"/>
              <a:t>Integrating Machine Learning with OCR and NLP into Underwriting</a:t>
            </a:r>
            <a:endParaRPr lang="en-US" dirty="0"/>
          </a:p>
        </p:txBody>
      </p:sp>
      <p:sp>
        <p:nvSpPr>
          <p:cNvPr id="8" name="Slide Number Placeholder 7">
            <a:extLst>
              <a:ext uri="{FF2B5EF4-FFF2-40B4-BE49-F238E27FC236}">
                <a16:creationId xmlns:a16="http://schemas.microsoft.com/office/drawing/2014/main" id="{8C51E05E-5CF6-3B4C-9240-41CDC59114F9}"/>
              </a:ext>
            </a:extLst>
          </p:cNvPr>
          <p:cNvSpPr>
            <a:spLocks noGrp="1"/>
          </p:cNvSpPr>
          <p:nvPr>
            <p:ph type="sldNum" sz="quarter" idx="19"/>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175499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6AF4-6B9D-4601-957A-DC55BDE78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8DE2A6-3DD9-4D17-AD3A-5380D4487B0B}"/>
              </a:ext>
            </a:extLst>
          </p:cNvPr>
          <p:cNvSpPr>
            <a:spLocks noGrp="1"/>
          </p:cNvSpPr>
          <p:nvPr>
            <p:ph sz="half" idx="1"/>
          </p:nvPr>
        </p:nvSpPr>
        <p:spPr>
          <a:xfrm>
            <a:off x="608834" y="2190136"/>
            <a:ext cx="2562683"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E5AF20-848B-461E-84BF-3993BF981E4B}"/>
              </a:ext>
            </a:extLst>
          </p:cNvPr>
          <p:cNvSpPr>
            <a:spLocks noGrp="1"/>
          </p:cNvSpPr>
          <p:nvPr>
            <p:ph sz="half" idx="2"/>
          </p:nvPr>
        </p:nvSpPr>
        <p:spPr>
          <a:xfrm>
            <a:off x="3465674" y="2190136"/>
            <a:ext cx="2562683"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8D9A823-3EAB-4234-B99E-F20B139E26F6}"/>
              </a:ext>
            </a:extLst>
          </p:cNvPr>
          <p:cNvSpPr>
            <a:spLocks noGrp="1"/>
          </p:cNvSpPr>
          <p:nvPr>
            <p:ph type="body" idx="14"/>
          </p:nvPr>
        </p:nvSpPr>
        <p:spPr>
          <a:xfrm>
            <a:off x="609600" y="1658677"/>
            <a:ext cx="2567098" cy="441148"/>
          </a:xfrm>
        </p:spPr>
        <p:txBody>
          <a:bodyPr anchor="b"/>
          <a:lstStyle>
            <a:lvl1pPr marL="0" indent="0">
              <a:buNone/>
              <a:defRPr lang="en-US" sz="18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15" name="Text Placeholder 2">
            <a:extLst>
              <a:ext uri="{FF2B5EF4-FFF2-40B4-BE49-F238E27FC236}">
                <a16:creationId xmlns:a16="http://schemas.microsoft.com/office/drawing/2014/main" id="{61DE246C-16F0-4138-96C2-3E5BF4D9CBF8}"/>
              </a:ext>
            </a:extLst>
          </p:cNvPr>
          <p:cNvSpPr>
            <a:spLocks noGrp="1"/>
          </p:cNvSpPr>
          <p:nvPr>
            <p:ph type="body" idx="15"/>
          </p:nvPr>
        </p:nvSpPr>
        <p:spPr>
          <a:xfrm>
            <a:off x="3469108" y="1658677"/>
            <a:ext cx="2567098" cy="441148"/>
          </a:xfrm>
        </p:spPr>
        <p:txBody>
          <a:bodyPr anchor="b"/>
          <a:lstStyle>
            <a:lvl1pPr marL="0" indent="0">
              <a:buNone/>
              <a:defRPr lang="en-US" sz="18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13" name="Content Placeholder 3">
            <a:extLst>
              <a:ext uri="{FF2B5EF4-FFF2-40B4-BE49-F238E27FC236}">
                <a16:creationId xmlns:a16="http://schemas.microsoft.com/office/drawing/2014/main" id="{62899213-AB8D-4FFC-9432-8678C63C4ADA}"/>
              </a:ext>
            </a:extLst>
          </p:cNvPr>
          <p:cNvSpPr>
            <a:spLocks noGrp="1"/>
          </p:cNvSpPr>
          <p:nvPr>
            <p:ph sz="half" idx="16"/>
          </p:nvPr>
        </p:nvSpPr>
        <p:spPr>
          <a:xfrm>
            <a:off x="6322514" y="2190136"/>
            <a:ext cx="2562683"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9815A49E-ECEA-46D1-87C8-ECEB5BFEF9A7}"/>
              </a:ext>
            </a:extLst>
          </p:cNvPr>
          <p:cNvSpPr>
            <a:spLocks noGrp="1"/>
          </p:cNvSpPr>
          <p:nvPr>
            <p:ph type="body" idx="17"/>
          </p:nvPr>
        </p:nvSpPr>
        <p:spPr>
          <a:xfrm>
            <a:off x="6327850" y="1658677"/>
            <a:ext cx="2567098" cy="441148"/>
          </a:xfrm>
        </p:spPr>
        <p:txBody>
          <a:bodyPr anchor="b"/>
          <a:lstStyle>
            <a:lvl1pPr marL="0" indent="0">
              <a:buNone/>
              <a:defRPr lang="en-US" sz="18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18" name="Content Placeholder 3">
            <a:extLst>
              <a:ext uri="{FF2B5EF4-FFF2-40B4-BE49-F238E27FC236}">
                <a16:creationId xmlns:a16="http://schemas.microsoft.com/office/drawing/2014/main" id="{546523FE-128C-4D13-8173-B5E02238C9A1}"/>
              </a:ext>
            </a:extLst>
          </p:cNvPr>
          <p:cNvSpPr>
            <a:spLocks noGrp="1"/>
          </p:cNvSpPr>
          <p:nvPr>
            <p:ph sz="half" idx="18"/>
          </p:nvPr>
        </p:nvSpPr>
        <p:spPr>
          <a:xfrm>
            <a:off x="9187357" y="2190136"/>
            <a:ext cx="2562683" cy="3964341"/>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F61B9639-1E11-46E6-A6D1-CC45BABE8FC7}"/>
              </a:ext>
            </a:extLst>
          </p:cNvPr>
          <p:cNvSpPr>
            <a:spLocks noGrp="1"/>
          </p:cNvSpPr>
          <p:nvPr>
            <p:ph type="body" idx="19"/>
          </p:nvPr>
        </p:nvSpPr>
        <p:spPr>
          <a:xfrm>
            <a:off x="9187357" y="1658677"/>
            <a:ext cx="2567098" cy="441148"/>
          </a:xfrm>
        </p:spPr>
        <p:txBody>
          <a:bodyPr anchor="b"/>
          <a:lstStyle>
            <a:lvl1pPr marL="0" indent="0">
              <a:buNone/>
              <a:defRPr lang="en-US" sz="1800" b="0" kern="1200" dirty="0" smtClean="0">
                <a:solidFill>
                  <a:srgbClr val="006086"/>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accent6"/>
              </a:buClr>
              <a:buFont typeface="Arial" panose="020B0604020202020204" pitchFamily="34" charset="0"/>
              <a:buNone/>
            </a:pPr>
            <a:r>
              <a:rPr lang="en-US"/>
              <a:t>Click to edit Master text styles</a:t>
            </a:r>
          </a:p>
        </p:txBody>
      </p:sp>
      <p:sp>
        <p:nvSpPr>
          <p:cNvPr id="27" name="Text Placeholder 8">
            <a:extLst>
              <a:ext uri="{FF2B5EF4-FFF2-40B4-BE49-F238E27FC236}">
                <a16:creationId xmlns:a16="http://schemas.microsoft.com/office/drawing/2014/main" id="{096356B8-78F4-9548-A1AA-CBA92E48C859}"/>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8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7" name="Footer Placeholder 6">
            <a:extLst>
              <a:ext uri="{FF2B5EF4-FFF2-40B4-BE49-F238E27FC236}">
                <a16:creationId xmlns:a16="http://schemas.microsoft.com/office/drawing/2014/main" id="{D60086B4-52CD-5745-BDF8-427ED9A14C13}"/>
              </a:ext>
            </a:extLst>
          </p:cNvPr>
          <p:cNvSpPr>
            <a:spLocks noGrp="1"/>
          </p:cNvSpPr>
          <p:nvPr>
            <p:ph type="ftr" sz="quarter" idx="20"/>
          </p:nvPr>
        </p:nvSpPr>
        <p:spPr/>
        <p:txBody>
          <a:bodyPr/>
          <a:lstStyle/>
          <a:p>
            <a:r>
              <a:rPr lang="en-US"/>
              <a:t>Integrating Machine Learning with OCR and NLP into Underwriting</a:t>
            </a:r>
            <a:endParaRPr lang="en-US" dirty="0"/>
          </a:p>
        </p:txBody>
      </p:sp>
      <p:sp>
        <p:nvSpPr>
          <p:cNvPr id="8" name="Slide Number Placeholder 7">
            <a:extLst>
              <a:ext uri="{FF2B5EF4-FFF2-40B4-BE49-F238E27FC236}">
                <a16:creationId xmlns:a16="http://schemas.microsoft.com/office/drawing/2014/main" id="{A8D64F71-F5B5-D340-B848-11EBDD0A7C6C}"/>
              </a:ext>
            </a:extLst>
          </p:cNvPr>
          <p:cNvSpPr>
            <a:spLocks noGrp="1"/>
          </p:cNvSpPr>
          <p:nvPr>
            <p:ph type="sldNum" sz="quarter" idx="21"/>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3503361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image and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D9E0-9412-44F5-BF14-2FA47A268D55}"/>
              </a:ext>
            </a:extLst>
          </p:cNvPr>
          <p:cNvSpPr>
            <a:spLocks noGrp="1"/>
          </p:cNvSpPr>
          <p:nvPr>
            <p:ph type="title" hasCustomPrompt="1"/>
          </p:nvPr>
        </p:nvSpPr>
        <p:spPr>
          <a:xfrm>
            <a:off x="607090" y="365126"/>
            <a:ext cx="5886077" cy="473074"/>
          </a:xfrm>
        </p:spPr>
        <p:txBody>
          <a:bodyPr/>
          <a:lstStyle>
            <a:lvl1pPr>
              <a:defRPr/>
            </a:lvl1pPr>
          </a:lstStyle>
          <a:p>
            <a:r>
              <a:rPr lang="en-US" dirty="0"/>
              <a:t>Title goes here</a:t>
            </a:r>
          </a:p>
        </p:txBody>
      </p:sp>
      <p:sp>
        <p:nvSpPr>
          <p:cNvPr id="3" name="Content Placeholder 2">
            <a:extLst>
              <a:ext uri="{FF2B5EF4-FFF2-40B4-BE49-F238E27FC236}">
                <a16:creationId xmlns:a16="http://schemas.microsoft.com/office/drawing/2014/main" id="{944E935F-4828-42EC-A7DF-A6C59127B1BB}"/>
              </a:ext>
            </a:extLst>
          </p:cNvPr>
          <p:cNvSpPr>
            <a:spLocks noGrp="1"/>
          </p:cNvSpPr>
          <p:nvPr>
            <p:ph idx="1"/>
          </p:nvPr>
        </p:nvSpPr>
        <p:spPr>
          <a:xfrm>
            <a:off x="609600" y="1500064"/>
            <a:ext cx="5883568" cy="4308910"/>
          </a:xfrm>
        </p:spPr>
        <p:txBody>
          <a:bodyPr/>
          <a:lstStyle>
            <a:lvl1pPr marL="228600" indent="-228600">
              <a:spcAft>
                <a:spcPts val="600"/>
              </a:spcAft>
              <a:defRPr sz="2400"/>
            </a:lvl1pPr>
            <a:lvl2pPr marL="461963" indent="-231775">
              <a:spcAft>
                <a:spcPts val="600"/>
              </a:spcAft>
              <a:tabLst/>
              <a:defRPr sz="2100"/>
            </a:lvl2pPr>
            <a:lvl3pPr marL="685800" indent="-223838">
              <a:spcAft>
                <a:spcPts val="600"/>
              </a:spcAft>
              <a:tabLst/>
              <a:defRPr/>
            </a:lvl3pPr>
            <a:lvl4pPr marL="685800" indent="-223838">
              <a:spcAft>
                <a:spcPts val="600"/>
              </a:spcAft>
              <a:tabLst/>
              <a:defRPr/>
            </a:lvl4pPr>
            <a:lvl5pPr marL="685800" indent="-223838">
              <a:spcAft>
                <a:spcPts val="600"/>
              </a:spcAft>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AA13608F-7C3C-49A5-A7D9-D336B6CF94EE}"/>
              </a:ext>
            </a:extLst>
          </p:cNvPr>
          <p:cNvSpPr>
            <a:spLocks noGrp="1"/>
          </p:cNvSpPr>
          <p:nvPr>
            <p:ph type="pic" sz="quarter" idx="14"/>
          </p:nvPr>
        </p:nvSpPr>
        <p:spPr>
          <a:xfrm>
            <a:off x="6766560" y="365126"/>
            <a:ext cx="5425440" cy="557283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3165D5EE-0AE6-4F36-9129-C347E9A8EEF1}"/>
              </a:ext>
            </a:extLst>
          </p:cNvPr>
          <p:cNvSpPr>
            <a:spLocks noGrp="1"/>
          </p:cNvSpPr>
          <p:nvPr>
            <p:ph sz="quarter" idx="15" hasCustomPrompt="1"/>
          </p:nvPr>
        </p:nvSpPr>
        <p:spPr>
          <a:xfrm>
            <a:off x="7223125" y="3854369"/>
            <a:ext cx="4968875" cy="1709928"/>
          </a:xfrm>
          <a:solidFill>
            <a:schemeClr val="bg1">
              <a:alpha val="78000"/>
            </a:schemeClr>
          </a:solidFill>
        </p:spPr>
        <p:txBody>
          <a:bodyPr vert="horz" lIns="640080" tIns="274320" rIns="91440" bIns="91440" rtlCol="0">
            <a:noAutofit/>
          </a:bodyPr>
          <a:lstStyle>
            <a:lvl1pPr>
              <a:lnSpc>
                <a:spcPct val="100000"/>
              </a:lnSpc>
              <a:defRPr lang="en-US" sz="2000" b="1" kern="1200" dirty="0">
                <a:solidFill>
                  <a:schemeClr val="accent1"/>
                </a:solidFill>
                <a:latin typeface="Arial" panose="020B0604020202020204" pitchFamily="34" charset="0"/>
                <a:ea typeface="+mn-ea"/>
                <a:cs typeface="Arial" panose="020B0604020202020204" pitchFamily="34" charset="0"/>
              </a:defRPr>
            </a:lvl1pPr>
            <a:lvl2pPr marL="174625" indent="-174625">
              <a:lnSpc>
                <a:spcPct val="100000"/>
              </a:lnSpc>
              <a:defRPr lang="en-US" dirty="0"/>
            </a:lvl2pPr>
            <a:lvl3pPr marL="174625" indent="-174625">
              <a:lnSpc>
                <a:spcPct val="100000"/>
              </a:lnSpc>
              <a:defRPr lang="en-US" dirty="0"/>
            </a:lvl3pPr>
            <a:lvl4pPr marL="174625" indent="-174625">
              <a:lnSpc>
                <a:spcPct val="100000"/>
              </a:lnSpc>
              <a:defRPr lang="en-US" dirty="0"/>
            </a:lvl4pPr>
            <a:lvl5pPr marL="174625" indent="-174625">
              <a:lnSpc>
                <a:spcPct val="100000"/>
              </a:lnSpc>
              <a:defRPr lang="en-US" dirty="0"/>
            </a:lvl5pPr>
          </a:lstStyle>
          <a:p>
            <a:pPr marL="0" lvl="0" indent="0">
              <a:lnSpc>
                <a:spcPct val="120000"/>
              </a:lnSpc>
              <a:spcBef>
                <a:spcPts val="0"/>
              </a:spcBef>
              <a:buNone/>
            </a:pPr>
            <a:r>
              <a:rPr lang="en-US" dirty="0"/>
              <a:t>Edit Master text styles</a:t>
            </a:r>
          </a:p>
          <a:p>
            <a:pPr marL="0" lvl="1" indent="0">
              <a:lnSpc>
                <a:spcPct val="120000"/>
              </a:lnSpc>
              <a:spcBef>
                <a:spcPts val="0"/>
              </a:spcBef>
              <a:buNone/>
            </a:pPr>
            <a:r>
              <a:rPr lang="en-US" dirty="0"/>
              <a:t>Second level</a:t>
            </a:r>
          </a:p>
          <a:p>
            <a:pPr marL="0" lvl="2" indent="0">
              <a:lnSpc>
                <a:spcPct val="120000"/>
              </a:lnSpc>
              <a:spcBef>
                <a:spcPts val="0"/>
              </a:spcBef>
              <a:buNone/>
            </a:pPr>
            <a:r>
              <a:rPr lang="en-US" dirty="0"/>
              <a:t>Third level</a:t>
            </a:r>
          </a:p>
        </p:txBody>
      </p:sp>
      <p:sp>
        <p:nvSpPr>
          <p:cNvPr id="19" name="Text Placeholder 8">
            <a:extLst>
              <a:ext uri="{FF2B5EF4-FFF2-40B4-BE49-F238E27FC236}">
                <a16:creationId xmlns:a16="http://schemas.microsoft.com/office/drawing/2014/main" id="{BADAC806-CD49-404E-BEE2-29C83F7E3758}"/>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6" name="Footer Placeholder 5">
            <a:extLst>
              <a:ext uri="{FF2B5EF4-FFF2-40B4-BE49-F238E27FC236}">
                <a16:creationId xmlns:a16="http://schemas.microsoft.com/office/drawing/2014/main" id="{BF5E8870-FA9F-5E4A-A39A-AFE99B57508A}"/>
              </a:ext>
            </a:extLst>
          </p:cNvPr>
          <p:cNvSpPr>
            <a:spLocks noGrp="1"/>
          </p:cNvSpPr>
          <p:nvPr>
            <p:ph type="ftr" sz="quarter" idx="16"/>
          </p:nvPr>
        </p:nvSpPr>
        <p:spPr/>
        <p:txBody>
          <a:bodyPr/>
          <a:lstStyle/>
          <a:p>
            <a:r>
              <a:rPr lang="en-US"/>
              <a:t>Integrating Machine Learning with OCR and NLP into Underwriting</a:t>
            </a:r>
            <a:endParaRPr lang="en-US" dirty="0"/>
          </a:p>
        </p:txBody>
      </p:sp>
      <p:sp>
        <p:nvSpPr>
          <p:cNvPr id="8" name="Slide Number Placeholder 7">
            <a:extLst>
              <a:ext uri="{FF2B5EF4-FFF2-40B4-BE49-F238E27FC236}">
                <a16:creationId xmlns:a16="http://schemas.microsoft.com/office/drawing/2014/main" id="{A9972EAC-5666-304E-BDFF-A0FE0AF5605B}"/>
              </a:ext>
            </a:extLst>
          </p:cNvPr>
          <p:cNvSpPr>
            <a:spLocks noGrp="1"/>
          </p:cNvSpPr>
          <p:nvPr>
            <p:ph type="sldNum" sz="quarter" idx="17"/>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3375759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icon and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D9E0-9412-44F5-BF14-2FA47A268D55}"/>
              </a:ext>
            </a:extLst>
          </p:cNvPr>
          <p:cNvSpPr>
            <a:spLocks noGrp="1"/>
          </p:cNvSpPr>
          <p:nvPr>
            <p:ph type="title" hasCustomPrompt="1"/>
          </p:nvPr>
        </p:nvSpPr>
        <p:spPr>
          <a:xfrm>
            <a:off x="609600" y="365126"/>
            <a:ext cx="6412682" cy="473074"/>
          </a:xfrm>
        </p:spPr>
        <p:txBody>
          <a:bodyPr/>
          <a:lstStyle>
            <a:lvl1pPr>
              <a:defRPr/>
            </a:lvl1pPr>
          </a:lstStyle>
          <a:p>
            <a:r>
              <a:rPr lang="en-US" dirty="0"/>
              <a:t>Title goes here</a:t>
            </a:r>
          </a:p>
        </p:txBody>
      </p:sp>
      <p:sp>
        <p:nvSpPr>
          <p:cNvPr id="3" name="Content Placeholder 2">
            <a:extLst>
              <a:ext uri="{FF2B5EF4-FFF2-40B4-BE49-F238E27FC236}">
                <a16:creationId xmlns:a16="http://schemas.microsoft.com/office/drawing/2014/main" id="{944E935F-4828-42EC-A7DF-A6C59127B1BB}"/>
              </a:ext>
            </a:extLst>
          </p:cNvPr>
          <p:cNvSpPr>
            <a:spLocks noGrp="1"/>
          </p:cNvSpPr>
          <p:nvPr>
            <p:ph idx="1"/>
          </p:nvPr>
        </p:nvSpPr>
        <p:spPr>
          <a:xfrm>
            <a:off x="609600" y="1494093"/>
            <a:ext cx="6412088" cy="4026535"/>
          </a:xfrm>
        </p:spPr>
        <p:txBody>
          <a:bodyPr/>
          <a:lstStyle>
            <a:lvl1pPr>
              <a:defRPr sz="2400"/>
            </a:lvl1pPr>
            <a:lvl2pPr>
              <a:defRPr sz="21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FD99E511-0EE9-4309-8BB8-8C73DEBBB0FB}"/>
              </a:ext>
            </a:extLst>
          </p:cNvPr>
          <p:cNvSpPr>
            <a:spLocks noGrp="1"/>
          </p:cNvSpPr>
          <p:nvPr>
            <p:ph type="body" sz="quarter" idx="13" hasCustomPrompt="1"/>
          </p:nvPr>
        </p:nvSpPr>
        <p:spPr>
          <a:xfrm>
            <a:off x="612116" y="989965"/>
            <a:ext cx="6431076"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11" name="Content Placeholder 9">
            <a:extLst>
              <a:ext uri="{FF2B5EF4-FFF2-40B4-BE49-F238E27FC236}">
                <a16:creationId xmlns:a16="http://schemas.microsoft.com/office/drawing/2014/main" id="{9E05CD90-7AF6-4F3B-84B8-86626876A4FB}"/>
              </a:ext>
            </a:extLst>
          </p:cNvPr>
          <p:cNvSpPr>
            <a:spLocks noGrp="1"/>
          </p:cNvSpPr>
          <p:nvPr>
            <p:ph sz="quarter" idx="15"/>
          </p:nvPr>
        </p:nvSpPr>
        <p:spPr>
          <a:xfrm>
            <a:off x="7552267" y="365126"/>
            <a:ext cx="4662312" cy="5572830"/>
          </a:xfrm>
          <a:solidFill>
            <a:schemeClr val="bg1">
              <a:lumMod val="95000"/>
              <a:alpha val="78000"/>
            </a:schemeClr>
          </a:solidFill>
        </p:spPr>
        <p:txBody>
          <a:bodyPr lIns="457200" tIns="1737360" rIns="457200" bIns="91440"/>
          <a:lstStyle>
            <a:lvl1pPr marL="342900" indent="-342900" algn="l" defTabSz="914400" rtl="0" eaLnBrk="1" latinLnBrk="0" hangingPunct="1">
              <a:lnSpc>
                <a:spcPct val="100000"/>
              </a:lnSpc>
              <a:spcBef>
                <a:spcPts val="0"/>
              </a:spcBef>
              <a:spcAft>
                <a:spcPts val="1200"/>
              </a:spcAft>
              <a:buClr>
                <a:srgbClr val="006086"/>
              </a:buClr>
              <a:buFont typeface="Wingdings" pitchFamily="2" charset="2"/>
              <a:buChar char="§"/>
              <a:defRPr lang="en-US" sz="2000" b="1" kern="1200" dirty="0">
                <a:solidFill>
                  <a:schemeClr val="accent2"/>
                </a:solidFill>
                <a:latin typeface="Arial" panose="020B0604020202020204" pitchFamily="34" charset="0"/>
                <a:ea typeface="+mn-ea"/>
                <a:cs typeface="Arial" panose="020B0604020202020204" pitchFamily="34" charset="0"/>
              </a:defRPr>
            </a:lvl1pPr>
            <a:lvl2pPr marL="173038" indent="-173038">
              <a:spcBef>
                <a:spcPts val="0"/>
              </a:spcBef>
              <a:spcAft>
                <a:spcPts val="1200"/>
              </a:spcAft>
              <a:buClr>
                <a:schemeClr val="accent2"/>
              </a:buClr>
              <a:buFont typeface="Wingdings" pitchFamily="2" charset="2"/>
              <a:buChar char="§"/>
              <a:defRPr>
                <a:solidFill>
                  <a:schemeClr val="tx2"/>
                </a:solidFill>
              </a:defRPr>
            </a:lvl2pPr>
            <a:lvl3pPr marL="173038" indent="-173038">
              <a:spcBef>
                <a:spcPts val="0"/>
              </a:spcBef>
              <a:spcAft>
                <a:spcPts val="1200"/>
              </a:spcAft>
              <a:buClr>
                <a:schemeClr val="accent2"/>
              </a:buClr>
              <a:buFont typeface="Wingdings" pitchFamily="2" charset="2"/>
              <a:buChar char="§"/>
              <a:defRPr>
                <a:solidFill>
                  <a:schemeClr val="tx2"/>
                </a:solidFill>
              </a:defRPr>
            </a:lvl3pPr>
            <a:lvl4pPr marL="173038" indent="-173038">
              <a:spcBef>
                <a:spcPts val="0"/>
              </a:spcBef>
              <a:spcAft>
                <a:spcPts val="1200"/>
              </a:spcAft>
              <a:buClr>
                <a:schemeClr val="accent2"/>
              </a:buClr>
              <a:buFont typeface="Wingdings" pitchFamily="2" charset="2"/>
              <a:buChar char="§"/>
              <a:defRPr>
                <a:solidFill>
                  <a:schemeClr val="tx2"/>
                </a:solidFill>
              </a:defRPr>
            </a:lvl4pPr>
            <a:lvl5pPr marL="173038" indent="-173038">
              <a:spcBef>
                <a:spcPts val="0"/>
              </a:spcBef>
              <a:spcAft>
                <a:spcPts val="1200"/>
              </a:spcAft>
              <a:buClr>
                <a:schemeClr val="accent2"/>
              </a:buClr>
              <a:buFont typeface="Wingdings" pitchFamily="2" charset="2"/>
              <a:buChar char="§"/>
              <a:defRPr>
                <a:solidFill>
                  <a:schemeClr val="tx2"/>
                </a:solidFill>
              </a:defRPr>
            </a:lvl5pPr>
          </a:lstStyle>
          <a:p>
            <a:pPr marL="169863" lvl="0" indent="-169863" algn="l" defTabSz="914400" rtl="0" eaLnBrk="1" latinLnBrk="0" hangingPunct="1">
              <a:lnSpc>
                <a:spcPct val="100000"/>
              </a:lnSpc>
              <a:spcBef>
                <a:spcPts val="1000"/>
              </a:spcBef>
              <a:buClr>
                <a:schemeClr val="accent6"/>
              </a:buClr>
              <a:buFont typeface="Arial" panose="020B0604020202020204" pitchFamily="34" charset="0"/>
              <a:buChar char="•"/>
            </a:pPr>
            <a:r>
              <a:rPr lang="en-US"/>
              <a:t>Click to edit Master text styles</a:t>
            </a:r>
          </a:p>
          <a:p>
            <a:pPr marL="169863" lvl="1" indent="-169863" algn="l" defTabSz="914400" rtl="0" eaLnBrk="1" latinLnBrk="0" hangingPunct="1">
              <a:lnSpc>
                <a:spcPct val="100000"/>
              </a:lnSpc>
              <a:spcBef>
                <a:spcPts val="1000"/>
              </a:spcBef>
              <a:buClr>
                <a:schemeClr val="accent6"/>
              </a:buClr>
              <a:buFont typeface="Arial" panose="020B0604020202020204" pitchFamily="34" charset="0"/>
              <a:buChar char="•"/>
            </a:pPr>
            <a:r>
              <a:rPr lang="en-US"/>
              <a:t>Second level</a:t>
            </a:r>
          </a:p>
          <a:p>
            <a:pPr marL="169863" lvl="2" indent="-169863" algn="l" defTabSz="914400" rtl="0" eaLnBrk="1" latinLnBrk="0" hangingPunct="1">
              <a:lnSpc>
                <a:spcPct val="100000"/>
              </a:lnSpc>
              <a:spcBef>
                <a:spcPts val="1000"/>
              </a:spcBef>
              <a:buClr>
                <a:schemeClr val="accent6"/>
              </a:buClr>
              <a:buFont typeface="Arial" panose="020B0604020202020204" pitchFamily="34" charset="0"/>
              <a:buChar char="•"/>
            </a:pPr>
            <a:r>
              <a:rPr lang="en-US"/>
              <a:t>Third level</a:t>
            </a:r>
          </a:p>
          <a:p>
            <a:pPr marL="169863" lvl="3" indent="-169863" algn="l" defTabSz="914400" rtl="0" eaLnBrk="1" latinLnBrk="0" hangingPunct="1">
              <a:lnSpc>
                <a:spcPct val="100000"/>
              </a:lnSpc>
              <a:spcBef>
                <a:spcPts val="1000"/>
              </a:spcBef>
              <a:buClr>
                <a:schemeClr val="accent6"/>
              </a:buClr>
              <a:buFont typeface="Arial" panose="020B0604020202020204" pitchFamily="34" charset="0"/>
              <a:buChar char="•"/>
            </a:pPr>
            <a:r>
              <a:rPr lang="en-US"/>
              <a:t>Fourth level</a:t>
            </a:r>
          </a:p>
          <a:p>
            <a:pPr marL="169863" lvl="4" indent="-169863" algn="l" defTabSz="914400" rtl="0" eaLnBrk="1" latinLnBrk="0" hangingPunct="1">
              <a:lnSpc>
                <a:spcPct val="100000"/>
              </a:lnSpc>
              <a:spcBef>
                <a:spcPts val="1000"/>
              </a:spcBef>
              <a:buClr>
                <a:schemeClr val="accent6"/>
              </a:buClr>
              <a:buFont typeface="Arial" panose="020B0604020202020204" pitchFamily="34" charset="0"/>
              <a:buChar char="•"/>
            </a:pPr>
            <a:r>
              <a:rPr lang="en-US"/>
              <a:t>Fifth level</a:t>
            </a:r>
            <a:endParaRPr lang="en-US" dirty="0"/>
          </a:p>
        </p:txBody>
      </p:sp>
      <p:sp>
        <p:nvSpPr>
          <p:cNvPr id="12" name="Picture Placeholder 11">
            <a:extLst>
              <a:ext uri="{FF2B5EF4-FFF2-40B4-BE49-F238E27FC236}">
                <a16:creationId xmlns:a16="http://schemas.microsoft.com/office/drawing/2014/main" id="{B4C44B3B-1E11-4A0B-8BDD-A3B0EF68A2B5}"/>
              </a:ext>
            </a:extLst>
          </p:cNvPr>
          <p:cNvSpPr>
            <a:spLocks noGrp="1"/>
          </p:cNvSpPr>
          <p:nvPr>
            <p:ph type="pic" sz="quarter" idx="16" hasCustomPrompt="1"/>
          </p:nvPr>
        </p:nvSpPr>
        <p:spPr>
          <a:xfrm>
            <a:off x="7946849" y="623712"/>
            <a:ext cx="1265237" cy="1263650"/>
          </a:xfrm>
        </p:spPr>
        <p:txBody>
          <a:bodyPr anchor="ctr"/>
          <a:lstStyle>
            <a:lvl1pPr marL="0" indent="0" algn="ctr">
              <a:buNone/>
              <a:defRPr/>
            </a:lvl1pPr>
          </a:lstStyle>
          <a:p>
            <a:r>
              <a:rPr lang="en-US" dirty="0"/>
              <a:t>icon</a:t>
            </a:r>
          </a:p>
        </p:txBody>
      </p:sp>
      <p:sp>
        <p:nvSpPr>
          <p:cNvPr id="6" name="Footer Placeholder 5">
            <a:extLst>
              <a:ext uri="{FF2B5EF4-FFF2-40B4-BE49-F238E27FC236}">
                <a16:creationId xmlns:a16="http://schemas.microsoft.com/office/drawing/2014/main" id="{FE55B33B-2B6D-D64E-8417-BAF280439F71}"/>
              </a:ext>
            </a:extLst>
          </p:cNvPr>
          <p:cNvSpPr>
            <a:spLocks noGrp="1"/>
          </p:cNvSpPr>
          <p:nvPr>
            <p:ph type="ftr" sz="quarter" idx="17"/>
          </p:nvPr>
        </p:nvSpPr>
        <p:spPr/>
        <p:txBody>
          <a:bodyPr/>
          <a:lstStyle/>
          <a:p>
            <a:r>
              <a:rPr lang="en-US"/>
              <a:t>Integrating Machine Learning with OCR and NLP into Underwriting</a:t>
            </a:r>
            <a:endParaRPr lang="en-US" dirty="0"/>
          </a:p>
        </p:txBody>
      </p:sp>
      <p:sp>
        <p:nvSpPr>
          <p:cNvPr id="7" name="Slide Number Placeholder 6">
            <a:extLst>
              <a:ext uri="{FF2B5EF4-FFF2-40B4-BE49-F238E27FC236}">
                <a16:creationId xmlns:a16="http://schemas.microsoft.com/office/drawing/2014/main" id="{D6BD421C-EC2B-0349-B373-0DE102FC88C7}"/>
              </a:ext>
            </a:extLst>
          </p:cNvPr>
          <p:cNvSpPr>
            <a:spLocks noGrp="1"/>
          </p:cNvSpPr>
          <p:nvPr>
            <p:ph type="sldNum" sz="quarter" idx="18"/>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2143725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mage and call-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A13608F-7C3C-49A5-A7D9-D336B6CF94EE}"/>
              </a:ext>
            </a:extLst>
          </p:cNvPr>
          <p:cNvSpPr>
            <a:spLocks noGrp="1"/>
          </p:cNvSpPr>
          <p:nvPr>
            <p:ph type="pic" sz="quarter" idx="14"/>
          </p:nvPr>
        </p:nvSpPr>
        <p:spPr>
          <a:xfrm>
            <a:off x="1" y="1761064"/>
            <a:ext cx="6096000" cy="4182534"/>
          </a:xfrm>
          <a:solidFill>
            <a:schemeClr val="bg1">
              <a:lumMod val="95000"/>
            </a:schemeClr>
          </a:solidFill>
          <a:ln>
            <a:noFill/>
          </a:ln>
        </p:spPr>
        <p:txBody>
          <a:bodyPr anchor="ctr"/>
          <a:lstStyle>
            <a:lvl1pPr algn="ctr">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3165D5EE-0AE6-4F36-9129-C347E9A8EEF1}"/>
              </a:ext>
            </a:extLst>
          </p:cNvPr>
          <p:cNvSpPr>
            <a:spLocks noGrp="1"/>
          </p:cNvSpPr>
          <p:nvPr>
            <p:ph sz="quarter" idx="15" hasCustomPrompt="1"/>
          </p:nvPr>
        </p:nvSpPr>
        <p:spPr>
          <a:xfrm>
            <a:off x="6086506" y="1760220"/>
            <a:ext cx="6105494" cy="4183378"/>
          </a:xfrm>
          <a:solidFill>
            <a:schemeClr val="accent2"/>
          </a:solidFill>
          <a:ln>
            <a:noFill/>
          </a:ln>
        </p:spPr>
        <p:txBody>
          <a:bodyPr lIns="457200" tIns="1737360" rIns="365760" bIns="91440"/>
          <a:lstStyle>
            <a:lvl1pPr>
              <a:spcBef>
                <a:spcPts val="0"/>
              </a:spcBef>
              <a:spcAft>
                <a:spcPts val="600"/>
              </a:spcAft>
              <a:buClr>
                <a:schemeClr val="bg1"/>
              </a:buClr>
              <a:defRPr b="1">
                <a:solidFill>
                  <a:schemeClr val="bg1"/>
                </a:solidFill>
              </a:defRPr>
            </a:lvl1pPr>
            <a:lvl2pPr marL="176213" indent="-176213">
              <a:buClr>
                <a:schemeClr val="bg1"/>
              </a:buClr>
              <a:defRPr>
                <a:solidFill>
                  <a:schemeClr val="bg1"/>
                </a:solidFill>
              </a:defRPr>
            </a:lvl2pPr>
            <a:lvl3pPr marL="176213" indent="-176213">
              <a:buClr>
                <a:schemeClr val="bg1"/>
              </a:buClr>
              <a:defRPr>
                <a:solidFill>
                  <a:schemeClr val="bg1"/>
                </a:solidFill>
              </a:defRPr>
            </a:lvl3pPr>
            <a:lvl4pPr marL="176213" indent="-176213">
              <a:buClr>
                <a:schemeClr val="bg1"/>
              </a:buClr>
              <a:defRPr>
                <a:solidFill>
                  <a:schemeClr val="bg1"/>
                </a:solidFill>
              </a:defRPr>
            </a:lvl4pPr>
            <a:lvl5pPr marL="176213" indent="-176213">
              <a:buClr>
                <a:schemeClr val="bg1"/>
              </a:buCl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12" name="Picture Placeholder 11">
            <a:extLst>
              <a:ext uri="{FF2B5EF4-FFF2-40B4-BE49-F238E27FC236}">
                <a16:creationId xmlns:a16="http://schemas.microsoft.com/office/drawing/2014/main" id="{CC5D66B6-F440-4FAE-B94F-A3E3E406F3CB}"/>
              </a:ext>
            </a:extLst>
          </p:cNvPr>
          <p:cNvSpPr>
            <a:spLocks noGrp="1"/>
          </p:cNvSpPr>
          <p:nvPr>
            <p:ph type="pic" sz="quarter" idx="16" hasCustomPrompt="1"/>
          </p:nvPr>
        </p:nvSpPr>
        <p:spPr>
          <a:xfrm>
            <a:off x="6545882" y="2111023"/>
            <a:ext cx="1265237" cy="1263650"/>
          </a:xfrm>
        </p:spPr>
        <p:txBody>
          <a:bodyPr/>
          <a:lstStyle>
            <a:lvl1pPr marL="0" indent="0">
              <a:buNone/>
              <a:defRPr/>
            </a:lvl1pPr>
          </a:lstStyle>
          <a:p>
            <a:r>
              <a:rPr lang="en-US" dirty="0"/>
              <a:t>icon</a:t>
            </a:r>
          </a:p>
        </p:txBody>
      </p:sp>
      <p:sp>
        <p:nvSpPr>
          <p:cNvPr id="13" name="Title 1">
            <a:extLst>
              <a:ext uri="{FF2B5EF4-FFF2-40B4-BE49-F238E27FC236}">
                <a16:creationId xmlns:a16="http://schemas.microsoft.com/office/drawing/2014/main" id="{8E83A7BA-C6A0-4F81-B298-987E7369326D}"/>
              </a:ext>
            </a:extLst>
          </p:cNvPr>
          <p:cNvSpPr>
            <a:spLocks noGrp="1"/>
          </p:cNvSpPr>
          <p:nvPr>
            <p:ph type="title"/>
          </p:nvPr>
        </p:nvSpPr>
        <p:spPr>
          <a:xfrm>
            <a:off x="607315" y="365126"/>
            <a:ext cx="11189573" cy="473074"/>
          </a:xfrm>
        </p:spPr>
        <p:txBody>
          <a:bodyPr/>
          <a:lstStyle/>
          <a:p>
            <a:r>
              <a:rPr lang="en-US"/>
              <a:t>Click to edit Master title style</a:t>
            </a:r>
            <a:endParaRPr lang="en-US" dirty="0"/>
          </a:p>
        </p:txBody>
      </p:sp>
      <p:sp>
        <p:nvSpPr>
          <p:cNvPr id="14" name="Text Placeholder 8">
            <a:extLst>
              <a:ext uri="{FF2B5EF4-FFF2-40B4-BE49-F238E27FC236}">
                <a16:creationId xmlns:a16="http://schemas.microsoft.com/office/drawing/2014/main" id="{7F1D8B7A-AEB5-4940-B042-201EFF8BC36F}"/>
              </a:ext>
            </a:extLst>
          </p:cNvPr>
          <p:cNvSpPr>
            <a:spLocks noGrp="1"/>
          </p:cNvSpPr>
          <p:nvPr>
            <p:ph type="body" sz="quarter" idx="13" hasCustomPrompt="1"/>
          </p:nvPr>
        </p:nvSpPr>
        <p:spPr>
          <a:xfrm>
            <a:off x="609600" y="989965"/>
            <a:ext cx="11209019" cy="396875"/>
          </a:xfrm>
        </p:spPr>
        <p:txBody>
          <a:bodyPr/>
          <a:lstStyle>
            <a:lvl1pPr marL="0" indent="0" algn="l" defTabSz="914400" rtl="0" eaLnBrk="1" latinLnBrk="0" hangingPunct="1">
              <a:lnSpc>
                <a:spcPct val="90000"/>
              </a:lnSpc>
              <a:spcBef>
                <a:spcPct val="0"/>
              </a:spcBef>
              <a:buNone/>
              <a:defRPr lang="en-US" sz="28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4" name="Footer Placeholder 3">
            <a:extLst>
              <a:ext uri="{FF2B5EF4-FFF2-40B4-BE49-F238E27FC236}">
                <a16:creationId xmlns:a16="http://schemas.microsoft.com/office/drawing/2014/main" id="{BFFDB285-1071-CB42-A69C-D162C4ECC99F}"/>
              </a:ext>
            </a:extLst>
          </p:cNvPr>
          <p:cNvSpPr>
            <a:spLocks noGrp="1"/>
          </p:cNvSpPr>
          <p:nvPr>
            <p:ph type="ftr" sz="quarter" idx="17"/>
          </p:nvPr>
        </p:nvSpPr>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2FF896F7-16FC-274E-BEFE-9A01FAA3E2DA}"/>
              </a:ext>
            </a:extLst>
          </p:cNvPr>
          <p:cNvSpPr>
            <a:spLocks noGrp="1"/>
          </p:cNvSpPr>
          <p:nvPr>
            <p:ph type="sldNum" sz="quarter" idx="18"/>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3726257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columns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0B20-57C5-4C30-AB47-ADB85F3A055E}"/>
              </a:ext>
            </a:extLst>
          </p:cNvPr>
          <p:cNvSpPr>
            <a:spLocks noGrp="1"/>
          </p:cNvSpPr>
          <p:nvPr>
            <p:ph type="title"/>
          </p:nvPr>
        </p:nvSpPr>
        <p:spPr>
          <a:xfrm>
            <a:off x="609246" y="365126"/>
            <a:ext cx="11187642" cy="473074"/>
          </a:xfrm>
        </p:spPr>
        <p:txBody>
          <a:bodyPr/>
          <a:lstStyle/>
          <a:p>
            <a:r>
              <a:rPr lang="en-US"/>
              <a:t>Click to edit Master title style</a:t>
            </a:r>
          </a:p>
        </p:txBody>
      </p:sp>
      <p:sp>
        <p:nvSpPr>
          <p:cNvPr id="5" name="Text Placeholder 8">
            <a:extLst>
              <a:ext uri="{FF2B5EF4-FFF2-40B4-BE49-F238E27FC236}">
                <a16:creationId xmlns:a16="http://schemas.microsoft.com/office/drawing/2014/main" id="{55D50A19-5AEB-4338-8D63-A6D31B1A225A}"/>
              </a:ext>
            </a:extLst>
          </p:cNvPr>
          <p:cNvSpPr>
            <a:spLocks noGrp="1"/>
          </p:cNvSpPr>
          <p:nvPr>
            <p:ph type="body" sz="quarter" idx="13" hasCustomPrompt="1"/>
          </p:nvPr>
        </p:nvSpPr>
        <p:spPr>
          <a:xfrm>
            <a:off x="610955" y="989965"/>
            <a:ext cx="11174644"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7" name="Picture Placeholder 6">
            <a:extLst>
              <a:ext uri="{FF2B5EF4-FFF2-40B4-BE49-F238E27FC236}">
                <a16:creationId xmlns:a16="http://schemas.microsoft.com/office/drawing/2014/main" id="{2DF35351-72AF-4DF7-B709-43B97E3DD894}"/>
              </a:ext>
            </a:extLst>
          </p:cNvPr>
          <p:cNvSpPr>
            <a:spLocks noGrp="1"/>
          </p:cNvSpPr>
          <p:nvPr>
            <p:ph type="pic" sz="quarter" idx="14"/>
          </p:nvPr>
        </p:nvSpPr>
        <p:spPr>
          <a:xfrm>
            <a:off x="609600" y="1772532"/>
            <a:ext cx="3515079" cy="2438400"/>
          </a:xfrm>
          <a:solidFill>
            <a:schemeClr val="bg1">
              <a:lumMod val="95000"/>
            </a:schemeClr>
          </a:solidFill>
        </p:spPr>
        <p:txBody>
          <a:bodyPr anchor="ctr"/>
          <a:lstStyle>
            <a:lvl1pPr marL="0" indent="0" algn="ctr">
              <a:buNone/>
              <a:defRPr/>
            </a:lvl1pPr>
          </a:lstStyle>
          <a:p>
            <a:r>
              <a:rPr lang="en-US"/>
              <a:t>Click icon to add picture</a:t>
            </a:r>
          </a:p>
        </p:txBody>
      </p:sp>
      <p:sp>
        <p:nvSpPr>
          <p:cNvPr id="8" name="Picture Placeholder 6">
            <a:extLst>
              <a:ext uri="{FF2B5EF4-FFF2-40B4-BE49-F238E27FC236}">
                <a16:creationId xmlns:a16="http://schemas.microsoft.com/office/drawing/2014/main" id="{2C061892-C912-4EB9-8070-3DF744CE7ED4}"/>
              </a:ext>
            </a:extLst>
          </p:cNvPr>
          <p:cNvSpPr>
            <a:spLocks noGrp="1"/>
          </p:cNvSpPr>
          <p:nvPr>
            <p:ph type="pic" sz="quarter" idx="15"/>
          </p:nvPr>
        </p:nvSpPr>
        <p:spPr>
          <a:xfrm>
            <a:off x="4445705" y="1772532"/>
            <a:ext cx="3515079" cy="2438400"/>
          </a:xfrm>
          <a:solidFill>
            <a:schemeClr val="bg1">
              <a:lumMod val="95000"/>
            </a:schemeClr>
          </a:solidFill>
        </p:spPr>
        <p:txBody>
          <a:bodyPr anchor="ctr"/>
          <a:lstStyle>
            <a:lvl1pPr marL="0" indent="0" algn="ctr">
              <a:buNone/>
              <a:defRPr/>
            </a:lvl1pPr>
          </a:lstStyle>
          <a:p>
            <a:r>
              <a:rPr lang="en-US"/>
              <a:t>Click icon to add picture</a:t>
            </a:r>
          </a:p>
        </p:txBody>
      </p:sp>
      <p:sp>
        <p:nvSpPr>
          <p:cNvPr id="9" name="Picture Placeholder 6">
            <a:extLst>
              <a:ext uri="{FF2B5EF4-FFF2-40B4-BE49-F238E27FC236}">
                <a16:creationId xmlns:a16="http://schemas.microsoft.com/office/drawing/2014/main" id="{44A688C9-0D01-422A-A78C-22E5E781DD53}"/>
              </a:ext>
            </a:extLst>
          </p:cNvPr>
          <p:cNvSpPr>
            <a:spLocks noGrp="1"/>
          </p:cNvSpPr>
          <p:nvPr>
            <p:ph type="pic" sz="quarter" idx="16"/>
          </p:nvPr>
        </p:nvSpPr>
        <p:spPr>
          <a:xfrm>
            <a:off x="8281809" y="1772532"/>
            <a:ext cx="3515079" cy="24384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644F148F-C165-4CF5-9C5A-288AE07F5D54}"/>
              </a:ext>
            </a:extLst>
          </p:cNvPr>
          <p:cNvSpPr>
            <a:spLocks noGrp="1"/>
          </p:cNvSpPr>
          <p:nvPr>
            <p:ph type="body" sz="quarter" idx="17"/>
          </p:nvPr>
        </p:nvSpPr>
        <p:spPr>
          <a:xfrm>
            <a:off x="609246" y="4436004"/>
            <a:ext cx="3515079" cy="949325"/>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8D07B015-BFAD-465C-9D4B-D607100EFE29}"/>
              </a:ext>
            </a:extLst>
          </p:cNvPr>
          <p:cNvSpPr>
            <a:spLocks noGrp="1"/>
          </p:cNvSpPr>
          <p:nvPr>
            <p:ph type="body" sz="quarter" idx="18"/>
          </p:nvPr>
        </p:nvSpPr>
        <p:spPr>
          <a:xfrm>
            <a:off x="4445351" y="4436004"/>
            <a:ext cx="3515079" cy="949325"/>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13">
            <a:extLst>
              <a:ext uri="{FF2B5EF4-FFF2-40B4-BE49-F238E27FC236}">
                <a16:creationId xmlns:a16="http://schemas.microsoft.com/office/drawing/2014/main" id="{00086D4A-6A05-4CB4-BE62-1FADB959AE1E}"/>
              </a:ext>
            </a:extLst>
          </p:cNvPr>
          <p:cNvSpPr>
            <a:spLocks noGrp="1"/>
          </p:cNvSpPr>
          <p:nvPr>
            <p:ph type="body" sz="quarter" idx="19"/>
          </p:nvPr>
        </p:nvSpPr>
        <p:spPr>
          <a:xfrm>
            <a:off x="8281455" y="4436004"/>
            <a:ext cx="3515079" cy="949325"/>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2">
            <a:extLst>
              <a:ext uri="{FF2B5EF4-FFF2-40B4-BE49-F238E27FC236}">
                <a16:creationId xmlns:a16="http://schemas.microsoft.com/office/drawing/2014/main" id="{CA3147CD-BC81-784B-94E1-754F61774171}"/>
              </a:ext>
            </a:extLst>
          </p:cNvPr>
          <p:cNvSpPr>
            <a:spLocks noGrp="1"/>
          </p:cNvSpPr>
          <p:nvPr>
            <p:ph type="ftr" sz="quarter" idx="20"/>
          </p:nvPr>
        </p:nvSpPr>
        <p:spPr/>
        <p:txBody>
          <a:bodyPr/>
          <a:lstStyle/>
          <a:p>
            <a:r>
              <a:rPr lang="en-US"/>
              <a:t>Integrating Machine Learning with OCR and NLP into Underwriting</a:t>
            </a:r>
            <a:endParaRPr lang="en-US" dirty="0"/>
          </a:p>
        </p:txBody>
      </p:sp>
      <p:sp>
        <p:nvSpPr>
          <p:cNvPr id="4" name="Slide Number Placeholder 3">
            <a:extLst>
              <a:ext uri="{FF2B5EF4-FFF2-40B4-BE49-F238E27FC236}">
                <a16:creationId xmlns:a16="http://schemas.microsoft.com/office/drawing/2014/main" id="{D349F7F2-9164-BB42-923D-3607FD810033}"/>
              </a:ext>
            </a:extLst>
          </p:cNvPr>
          <p:cNvSpPr>
            <a:spLocks noGrp="1"/>
          </p:cNvSpPr>
          <p:nvPr>
            <p:ph type="sldNum" sz="quarter" idx="21"/>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1316702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columns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0B20-57C5-4C30-AB47-ADB85F3A055E}"/>
              </a:ext>
            </a:extLst>
          </p:cNvPr>
          <p:cNvSpPr>
            <a:spLocks noGrp="1"/>
          </p:cNvSpPr>
          <p:nvPr>
            <p:ph type="title"/>
          </p:nvPr>
        </p:nvSpPr>
        <p:spPr>
          <a:xfrm>
            <a:off x="606862" y="365126"/>
            <a:ext cx="11387667" cy="473074"/>
          </a:xfrm>
        </p:spPr>
        <p:txBody>
          <a:bodyPr/>
          <a:lstStyle/>
          <a:p>
            <a:r>
              <a:rPr lang="en-US"/>
              <a:t>Click to edit Master title style</a:t>
            </a:r>
          </a:p>
        </p:txBody>
      </p:sp>
      <p:sp>
        <p:nvSpPr>
          <p:cNvPr id="5" name="Text Placeholder 8">
            <a:extLst>
              <a:ext uri="{FF2B5EF4-FFF2-40B4-BE49-F238E27FC236}">
                <a16:creationId xmlns:a16="http://schemas.microsoft.com/office/drawing/2014/main" id="{55D50A19-5AEB-4338-8D63-A6D31B1A225A}"/>
              </a:ext>
            </a:extLst>
          </p:cNvPr>
          <p:cNvSpPr>
            <a:spLocks noGrp="1"/>
          </p:cNvSpPr>
          <p:nvPr>
            <p:ph type="body" sz="quarter" idx="13" hasCustomPrompt="1"/>
          </p:nvPr>
        </p:nvSpPr>
        <p:spPr>
          <a:xfrm>
            <a:off x="608803" y="989965"/>
            <a:ext cx="11374437" cy="396875"/>
          </a:xfrm>
        </p:spPr>
        <p:txBody>
          <a:bodyPr/>
          <a:lstStyle>
            <a:lvl1pPr marL="0" indent="0" algn="l" defTabSz="914400" rtl="0" eaLnBrk="1" latinLnBrk="0" hangingPunct="1">
              <a:lnSpc>
                <a:spcPct val="90000"/>
              </a:lnSpc>
              <a:spcBef>
                <a:spcPct val="0"/>
              </a:spcBef>
              <a:buNone/>
              <a:defRPr lang="en-US" sz="27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7" name="Picture Placeholder 6">
            <a:extLst>
              <a:ext uri="{FF2B5EF4-FFF2-40B4-BE49-F238E27FC236}">
                <a16:creationId xmlns:a16="http://schemas.microsoft.com/office/drawing/2014/main" id="{2DF35351-72AF-4DF7-B709-43B97E3DD894}"/>
              </a:ext>
            </a:extLst>
          </p:cNvPr>
          <p:cNvSpPr>
            <a:spLocks noGrp="1"/>
          </p:cNvSpPr>
          <p:nvPr>
            <p:ph type="pic" sz="quarter" idx="14"/>
          </p:nvPr>
        </p:nvSpPr>
        <p:spPr>
          <a:xfrm>
            <a:off x="609599" y="1783646"/>
            <a:ext cx="5375947" cy="2574043"/>
          </a:xfrm>
          <a:solidFill>
            <a:schemeClr val="bg1">
              <a:lumMod val="95000"/>
            </a:schemeClr>
          </a:solidFill>
        </p:spPr>
        <p:txBody>
          <a:bodyPr anchor="ctr"/>
          <a:lstStyle>
            <a:lvl1pPr marL="0" indent="0" algn="ctr">
              <a:buNone/>
              <a:defRPr/>
            </a:lvl1pPr>
          </a:lstStyle>
          <a:p>
            <a:r>
              <a:rPr lang="en-US"/>
              <a:t>Click icon to add picture</a:t>
            </a:r>
          </a:p>
        </p:txBody>
      </p:sp>
      <p:sp>
        <p:nvSpPr>
          <p:cNvPr id="8" name="Picture Placeholder 6">
            <a:extLst>
              <a:ext uri="{FF2B5EF4-FFF2-40B4-BE49-F238E27FC236}">
                <a16:creationId xmlns:a16="http://schemas.microsoft.com/office/drawing/2014/main" id="{2C061892-C912-4EB9-8070-3DF744CE7ED4}"/>
              </a:ext>
            </a:extLst>
          </p:cNvPr>
          <p:cNvSpPr>
            <a:spLocks noGrp="1"/>
          </p:cNvSpPr>
          <p:nvPr>
            <p:ph type="pic" sz="quarter" idx="15"/>
          </p:nvPr>
        </p:nvSpPr>
        <p:spPr>
          <a:xfrm>
            <a:off x="6404572" y="1783646"/>
            <a:ext cx="5375948" cy="2574043"/>
          </a:xfrm>
          <a:solidFill>
            <a:schemeClr val="bg1">
              <a:lumMod val="95000"/>
            </a:schemeClr>
          </a:solidFill>
        </p:spPr>
        <p:txBody>
          <a:bodyPr anchor="ct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644F148F-C165-4CF5-9C5A-288AE07F5D54}"/>
              </a:ext>
            </a:extLst>
          </p:cNvPr>
          <p:cNvSpPr>
            <a:spLocks noGrp="1"/>
          </p:cNvSpPr>
          <p:nvPr>
            <p:ph type="body" sz="quarter" idx="17"/>
          </p:nvPr>
        </p:nvSpPr>
        <p:spPr>
          <a:xfrm>
            <a:off x="606862" y="4560183"/>
            <a:ext cx="5301459" cy="949325"/>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3">
            <a:extLst>
              <a:ext uri="{FF2B5EF4-FFF2-40B4-BE49-F238E27FC236}">
                <a16:creationId xmlns:a16="http://schemas.microsoft.com/office/drawing/2014/main" id="{8D07B015-BFAD-465C-9D4B-D607100EFE29}"/>
              </a:ext>
            </a:extLst>
          </p:cNvPr>
          <p:cNvSpPr>
            <a:spLocks noGrp="1"/>
          </p:cNvSpPr>
          <p:nvPr>
            <p:ph type="body" sz="quarter" idx="18"/>
          </p:nvPr>
        </p:nvSpPr>
        <p:spPr>
          <a:xfrm>
            <a:off x="6404572" y="4560183"/>
            <a:ext cx="5403606" cy="949325"/>
          </a:xfrm>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2">
            <a:extLst>
              <a:ext uri="{FF2B5EF4-FFF2-40B4-BE49-F238E27FC236}">
                <a16:creationId xmlns:a16="http://schemas.microsoft.com/office/drawing/2014/main" id="{8AD50AFC-1C71-EF47-83C0-4DDF55472A02}"/>
              </a:ext>
            </a:extLst>
          </p:cNvPr>
          <p:cNvSpPr>
            <a:spLocks noGrp="1"/>
          </p:cNvSpPr>
          <p:nvPr>
            <p:ph type="ftr" sz="quarter" idx="19"/>
          </p:nvPr>
        </p:nvSpPr>
        <p:spPr/>
        <p:txBody>
          <a:bodyPr/>
          <a:lstStyle/>
          <a:p>
            <a:r>
              <a:rPr lang="en-US"/>
              <a:t>Integrating Machine Learning with OCR and NLP into Underwriting</a:t>
            </a:r>
            <a:endParaRPr lang="en-US" dirty="0"/>
          </a:p>
        </p:txBody>
      </p:sp>
      <p:sp>
        <p:nvSpPr>
          <p:cNvPr id="4" name="Slide Number Placeholder 3">
            <a:extLst>
              <a:ext uri="{FF2B5EF4-FFF2-40B4-BE49-F238E27FC236}">
                <a16:creationId xmlns:a16="http://schemas.microsoft.com/office/drawing/2014/main" id="{A65A2A12-1A60-CC46-AC79-0D261DB50C49}"/>
              </a:ext>
            </a:extLst>
          </p:cNvPr>
          <p:cNvSpPr>
            <a:spLocks noGrp="1"/>
          </p:cNvSpPr>
          <p:nvPr>
            <p:ph type="sldNum" sz="quarter" idx="20"/>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338489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5688A89-0A1A-AF45-BAC3-0EA309D928A6}"/>
              </a:ext>
            </a:extLst>
          </p:cNvPr>
          <p:cNvSpPr>
            <a:spLocks noGrp="1"/>
          </p:cNvSpPr>
          <p:nvPr>
            <p:ph type="pic" sz="quarter" idx="17" hasCustomPrompt="1"/>
          </p:nvPr>
        </p:nvSpPr>
        <p:spPr>
          <a:xfrm>
            <a:off x="0" y="0"/>
            <a:ext cx="12192000" cy="6858000"/>
          </a:xfrm>
        </p:spPr>
        <p:txBody>
          <a:bodyPr rIns="731520" anchor="ctr"/>
          <a:lstStyle>
            <a:lvl1pPr marL="0" indent="0" algn="r">
              <a:buNone/>
              <a:defRPr sz="2800"/>
            </a:lvl1pPr>
          </a:lstStyle>
          <a:p>
            <a:r>
              <a:rPr lang="en-US" dirty="0"/>
              <a:t>Click to insert picture</a:t>
            </a:r>
          </a:p>
        </p:txBody>
      </p:sp>
      <p:sp>
        <p:nvSpPr>
          <p:cNvPr id="9" name="Rectangle 8">
            <a:extLst>
              <a:ext uri="{FF2B5EF4-FFF2-40B4-BE49-F238E27FC236}">
                <a16:creationId xmlns:a16="http://schemas.microsoft.com/office/drawing/2014/main" id="{7C7608F6-D0CC-4498-8B93-E97E91076448}"/>
              </a:ext>
            </a:extLst>
          </p:cNvPr>
          <p:cNvSpPr/>
          <p:nvPr/>
        </p:nvSpPr>
        <p:spPr>
          <a:xfrm>
            <a:off x="633046" y="626013"/>
            <a:ext cx="6213231" cy="478301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1153479" y="1707198"/>
            <a:ext cx="5089525" cy="1203642"/>
          </a:xfrm>
        </p:spPr>
        <p:txBody>
          <a:bodyPr>
            <a:normAutofit/>
          </a:bodyPr>
          <a:lstStyle>
            <a:lvl1pPr marL="0" indent="0">
              <a:lnSpc>
                <a:spcPct val="100000"/>
              </a:lnSpc>
              <a:buNone/>
              <a:defRPr sz="3600" b="0">
                <a:solidFill>
                  <a:schemeClr val="tx1"/>
                </a:solidFill>
              </a:defRPr>
            </a:lvl1pPr>
          </a:lstStyle>
          <a:p>
            <a:pPr lvl="0"/>
            <a:r>
              <a:rPr lang="en-US" dirty="0"/>
              <a:t>This is a placeholder for your title</a:t>
            </a:r>
          </a:p>
        </p:txBody>
      </p:sp>
      <p:sp>
        <p:nvSpPr>
          <p:cNvPr id="26" name="Text Placeholder 22">
            <a:extLst>
              <a:ext uri="{FF2B5EF4-FFF2-40B4-BE49-F238E27FC236}">
                <a16:creationId xmlns:a16="http://schemas.microsoft.com/office/drawing/2014/main" id="{6E66ACF4-DC0A-4296-A865-443A752FDA8B}"/>
              </a:ext>
            </a:extLst>
          </p:cNvPr>
          <p:cNvSpPr>
            <a:spLocks noGrp="1"/>
          </p:cNvSpPr>
          <p:nvPr>
            <p:ph type="body" sz="quarter" idx="14" hasCustomPrompt="1"/>
          </p:nvPr>
        </p:nvSpPr>
        <p:spPr>
          <a:xfrm>
            <a:off x="1153479" y="3063558"/>
            <a:ext cx="5089525" cy="426402"/>
          </a:xfrm>
        </p:spPr>
        <p:txBody>
          <a:bodyPr>
            <a:normAutofit/>
          </a:bodyPr>
          <a:lstStyle>
            <a:lvl1pPr marL="0" indent="0">
              <a:lnSpc>
                <a:spcPct val="100000"/>
              </a:lnSpc>
              <a:buNone/>
              <a:defRPr sz="2400" b="0">
                <a:solidFill>
                  <a:schemeClr val="tx1"/>
                </a:solidFill>
              </a:defRPr>
            </a:lvl1pPr>
          </a:lstStyle>
          <a:p>
            <a:pPr lvl="0"/>
            <a:r>
              <a:rPr lang="en-US" dirty="0"/>
              <a:t>Subtitle goes here</a:t>
            </a:r>
          </a:p>
        </p:txBody>
      </p:sp>
      <p:sp>
        <p:nvSpPr>
          <p:cNvPr id="27" name="Text Placeholder 22">
            <a:extLst>
              <a:ext uri="{FF2B5EF4-FFF2-40B4-BE49-F238E27FC236}">
                <a16:creationId xmlns:a16="http://schemas.microsoft.com/office/drawing/2014/main" id="{0F14990F-50BC-4AE9-9452-62AD6C7383B2}"/>
              </a:ext>
            </a:extLst>
          </p:cNvPr>
          <p:cNvSpPr>
            <a:spLocks noGrp="1"/>
          </p:cNvSpPr>
          <p:nvPr>
            <p:ph type="body" sz="quarter" idx="15" hasCustomPrompt="1"/>
          </p:nvPr>
        </p:nvSpPr>
        <p:spPr>
          <a:xfrm>
            <a:off x="1153479" y="4176078"/>
            <a:ext cx="5089525" cy="304482"/>
          </a:xfrm>
        </p:spPr>
        <p:txBody>
          <a:bodyPr>
            <a:noAutofit/>
          </a:bodyPr>
          <a:lstStyle>
            <a:lvl1pPr marL="0" indent="0">
              <a:lnSpc>
                <a:spcPct val="100000"/>
              </a:lnSpc>
              <a:buNone/>
              <a:defRPr sz="1600" b="1">
                <a:solidFill>
                  <a:schemeClr val="tx1"/>
                </a:solidFill>
              </a:defRPr>
            </a:lvl1pPr>
          </a:lstStyle>
          <a:p>
            <a:pPr lvl="0"/>
            <a:r>
              <a:rPr lang="en-US" dirty="0"/>
              <a:t>Presenter name</a:t>
            </a:r>
          </a:p>
        </p:txBody>
      </p:sp>
      <p:sp>
        <p:nvSpPr>
          <p:cNvPr id="28" name="Text Placeholder 22">
            <a:extLst>
              <a:ext uri="{FF2B5EF4-FFF2-40B4-BE49-F238E27FC236}">
                <a16:creationId xmlns:a16="http://schemas.microsoft.com/office/drawing/2014/main" id="{62E0F8AF-C598-4696-A602-C38286B8017C}"/>
              </a:ext>
            </a:extLst>
          </p:cNvPr>
          <p:cNvSpPr>
            <a:spLocks noGrp="1"/>
          </p:cNvSpPr>
          <p:nvPr>
            <p:ph type="body" sz="quarter" idx="16" hasCustomPrompt="1"/>
          </p:nvPr>
        </p:nvSpPr>
        <p:spPr>
          <a:xfrm>
            <a:off x="1153479" y="4557078"/>
            <a:ext cx="5089525" cy="289242"/>
          </a:xfrm>
        </p:spPr>
        <p:txBody>
          <a:bodyPr>
            <a:noAutofit/>
          </a:bodyPr>
          <a:lstStyle>
            <a:lvl1pPr marL="0" indent="0">
              <a:lnSpc>
                <a:spcPct val="100000"/>
              </a:lnSpc>
              <a:buNone/>
              <a:defRPr sz="1600" b="0">
                <a:solidFill>
                  <a:schemeClr val="tx1"/>
                </a:solidFill>
              </a:defRPr>
            </a:lvl1pPr>
          </a:lstStyle>
          <a:p>
            <a:pPr lvl="0"/>
            <a:r>
              <a:rPr lang="en-US" dirty="0"/>
              <a:t>11.11.2020</a:t>
            </a:r>
          </a:p>
        </p:txBody>
      </p:sp>
      <p:pic>
        <p:nvPicPr>
          <p:cNvPr id="14" name="Picture 13">
            <a:extLst>
              <a:ext uri="{FF2B5EF4-FFF2-40B4-BE49-F238E27FC236}">
                <a16:creationId xmlns:a16="http://schemas.microsoft.com/office/drawing/2014/main" id="{14BB6991-235E-B94E-BCA7-B7F929B7DBD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53479" y="1022792"/>
            <a:ext cx="1027311" cy="366407"/>
          </a:xfrm>
          <a:prstGeom prst="rect">
            <a:avLst/>
          </a:prstGeom>
        </p:spPr>
      </p:pic>
      <p:cxnSp>
        <p:nvCxnSpPr>
          <p:cNvPr id="13" name="Straight Connector 12">
            <a:extLst>
              <a:ext uri="{FF2B5EF4-FFF2-40B4-BE49-F238E27FC236}">
                <a16:creationId xmlns:a16="http://schemas.microsoft.com/office/drawing/2014/main" id="{2019BFCD-3D1B-46BB-A0B8-7A970D9C2484}"/>
              </a:ext>
            </a:extLst>
          </p:cNvPr>
          <p:cNvCxnSpPr/>
          <p:nvPr/>
        </p:nvCxnSpPr>
        <p:spPr>
          <a:xfrm>
            <a:off x="633046" y="626013"/>
            <a:ext cx="621792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220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Content Placeholder 2"/>
          <p:cNvSpPr>
            <a:spLocks noGrp="1"/>
          </p:cNvSpPr>
          <p:nvPr>
            <p:ph idx="1"/>
          </p:nvPr>
        </p:nvSpPr>
        <p:spPr bwMode="gray">
          <a:xfrm>
            <a:off x="891705" y="1752600"/>
            <a:ext cx="10690696" cy="417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2"/>
          <p:cNvSpPr>
            <a:spLocks noGrp="1"/>
          </p:cNvSpPr>
          <p:nvPr>
            <p:ph type="body" sz="quarter" idx="16" hasCustomPrompt="1"/>
          </p:nvPr>
        </p:nvSpPr>
        <p:spPr bwMode="gray">
          <a:xfrm>
            <a:off x="891704" y="6252482"/>
            <a:ext cx="8956240" cy="415018"/>
          </a:xfrm>
          <a:prstGeom prst="rect">
            <a:avLst/>
          </a:prstGeom>
        </p:spPr>
        <p:txBody>
          <a:bodyPr lIns="91440" tIns="0" rIns="0" bIns="0" anchor="b" anchorCtr="0">
            <a:noAutofit/>
          </a:bodyPr>
          <a:lstStyle>
            <a:lvl1pPr marL="0" indent="0">
              <a:spcBef>
                <a:spcPts val="600"/>
              </a:spcBef>
              <a:buNone/>
              <a:defRPr sz="1000">
                <a:solidFill>
                  <a:schemeClr val="tx1"/>
                </a:solidFill>
                <a:latin typeface="Arial" pitchFamily="34" charset="0"/>
                <a:cs typeface="Arial" pitchFamily="34" charset="0"/>
              </a:defRPr>
            </a:lvl1pPr>
          </a:lstStyle>
          <a:p>
            <a:pPr lvl="0"/>
            <a:r>
              <a:rPr lang="en-US" dirty="0"/>
              <a:t>Click to edit source</a:t>
            </a:r>
          </a:p>
        </p:txBody>
      </p:sp>
      <p:sp>
        <p:nvSpPr>
          <p:cNvPr id="11" name="Text Placeholder 9"/>
          <p:cNvSpPr>
            <a:spLocks noGrp="1"/>
          </p:cNvSpPr>
          <p:nvPr>
            <p:ph type="body" sz="quarter" idx="15" hasCustomPrompt="1"/>
          </p:nvPr>
        </p:nvSpPr>
        <p:spPr bwMode="gray">
          <a:xfrm>
            <a:off x="891705" y="1185767"/>
            <a:ext cx="10690696" cy="383292"/>
          </a:xfrm>
          <a:prstGeom prst="rect">
            <a:avLst/>
          </a:prstGeom>
          <a:noFill/>
        </p:spPr>
        <p:txBody>
          <a:bodyPr wrap="square" rtlCol="0">
            <a:noAutofit/>
          </a:bodyPr>
          <a:lstStyle>
            <a:lvl1pPr marL="0" indent="0" algn="l" rtl="0" fontAlgn="base">
              <a:lnSpc>
                <a:spcPct val="90000"/>
              </a:lnSpc>
              <a:spcBef>
                <a:spcPct val="0"/>
              </a:spcBef>
              <a:spcAft>
                <a:spcPct val="0"/>
              </a:spcAft>
              <a:buNone/>
              <a:defRPr lang="en-US" sz="20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1752077799"/>
      </p:ext>
    </p:extLst>
  </p:cSld>
  <p:clrMapOvr>
    <a:masterClrMapping/>
  </p:clrMapOvr>
  <p:extLst>
    <p:ext uri="{DCECCB84-F9BA-43D5-87BE-67443E8EF086}">
      <p15:sldGuideLst xmlns:p15="http://schemas.microsoft.com/office/powerpoint/2012/main">
        <p15:guide id="1" orient="horz" pos="1008">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609600" y="1973353"/>
            <a:ext cx="5089525" cy="1203642"/>
          </a:xfrm>
        </p:spPr>
        <p:txBody>
          <a:bodyPr>
            <a:normAutofit/>
          </a:bodyPr>
          <a:lstStyle>
            <a:lvl1pPr marL="0" indent="0">
              <a:lnSpc>
                <a:spcPct val="100000"/>
              </a:lnSpc>
              <a:buNone/>
              <a:defRPr sz="3600" b="0">
                <a:solidFill>
                  <a:schemeClr val="tx1"/>
                </a:solidFill>
              </a:defRPr>
            </a:lvl1pPr>
          </a:lstStyle>
          <a:p>
            <a:pPr lvl="0"/>
            <a:r>
              <a:rPr lang="en-US" dirty="0"/>
              <a:t>This is a placeholder for your title</a:t>
            </a:r>
          </a:p>
        </p:txBody>
      </p:sp>
      <p:sp>
        <p:nvSpPr>
          <p:cNvPr id="26" name="Text Placeholder 22">
            <a:extLst>
              <a:ext uri="{FF2B5EF4-FFF2-40B4-BE49-F238E27FC236}">
                <a16:creationId xmlns:a16="http://schemas.microsoft.com/office/drawing/2014/main" id="{6E66ACF4-DC0A-4296-A865-443A752FDA8B}"/>
              </a:ext>
            </a:extLst>
          </p:cNvPr>
          <p:cNvSpPr>
            <a:spLocks noGrp="1"/>
          </p:cNvSpPr>
          <p:nvPr>
            <p:ph type="body" sz="quarter" idx="14" hasCustomPrompt="1"/>
          </p:nvPr>
        </p:nvSpPr>
        <p:spPr>
          <a:xfrm>
            <a:off x="609600" y="3329713"/>
            <a:ext cx="5089525" cy="426402"/>
          </a:xfrm>
        </p:spPr>
        <p:txBody>
          <a:bodyPr>
            <a:normAutofit/>
          </a:bodyPr>
          <a:lstStyle>
            <a:lvl1pPr marL="0" indent="0">
              <a:lnSpc>
                <a:spcPct val="100000"/>
              </a:lnSpc>
              <a:buNone/>
              <a:defRPr sz="2400" b="0">
                <a:solidFill>
                  <a:schemeClr val="tx1"/>
                </a:solidFill>
              </a:defRPr>
            </a:lvl1pPr>
          </a:lstStyle>
          <a:p>
            <a:pPr lvl="0"/>
            <a:r>
              <a:rPr lang="en-US" dirty="0"/>
              <a:t>Subtitle goes here</a:t>
            </a:r>
          </a:p>
        </p:txBody>
      </p:sp>
      <p:sp>
        <p:nvSpPr>
          <p:cNvPr id="27" name="Text Placeholder 22">
            <a:extLst>
              <a:ext uri="{FF2B5EF4-FFF2-40B4-BE49-F238E27FC236}">
                <a16:creationId xmlns:a16="http://schemas.microsoft.com/office/drawing/2014/main" id="{0F14990F-50BC-4AE9-9452-62AD6C7383B2}"/>
              </a:ext>
            </a:extLst>
          </p:cNvPr>
          <p:cNvSpPr>
            <a:spLocks noGrp="1"/>
          </p:cNvSpPr>
          <p:nvPr>
            <p:ph type="body" sz="quarter" idx="15" hasCustomPrompt="1"/>
          </p:nvPr>
        </p:nvSpPr>
        <p:spPr>
          <a:xfrm>
            <a:off x="609600" y="4442233"/>
            <a:ext cx="5089525" cy="304482"/>
          </a:xfrm>
        </p:spPr>
        <p:txBody>
          <a:bodyPr>
            <a:noAutofit/>
          </a:bodyPr>
          <a:lstStyle>
            <a:lvl1pPr marL="0" indent="0">
              <a:lnSpc>
                <a:spcPct val="100000"/>
              </a:lnSpc>
              <a:buNone/>
              <a:defRPr sz="1600" b="1">
                <a:solidFill>
                  <a:schemeClr val="tx1"/>
                </a:solidFill>
              </a:defRPr>
            </a:lvl1pPr>
          </a:lstStyle>
          <a:p>
            <a:pPr lvl="0"/>
            <a:r>
              <a:rPr lang="en-US" dirty="0"/>
              <a:t>Presenter name</a:t>
            </a:r>
          </a:p>
        </p:txBody>
      </p:sp>
      <p:sp>
        <p:nvSpPr>
          <p:cNvPr id="28" name="Text Placeholder 22">
            <a:extLst>
              <a:ext uri="{FF2B5EF4-FFF2-40B4-BE49-F238E27FC236}">
                <a16:creationId xmlns:a16="http://schemas.microsoft.com/office/drawing/2014/main" id="{62E0F8AF-C598-4696-A602-C38286B8017C}"/>
              </a:ext>
            </a:extLst>
          </p:cNvPr>
          <p:cNvSpPr>
            <a:spLocks noGrp="1"/>
          </p:cNvSpPr>
          <p:nvPr>
            <p:ph type="body" sz="quarter" idx="16" hasCustomPrompt="1"/>
          </p:nvPr>
        </p:nvSpPr>
        <p:spPr>
          <a:xfrm>
            <a:off x="609600" y="4823233"/>
            <a:ext cx="5089525" cy="289242"/>
          </a:xfrm>
        </p:spPr>
        <p:txBody>
          <a:bodyPr>
            <a:noAutofit/>
          </a:bodyPr>
          <a:lstStyle>
            <a:lvl1pPr marL="0" indent="0">
              <a:lnSpc>
                <a:spcPct val="100000"/>
              </a:lnSpc>
              <a:buNone/>
              <a:defRPr sz="1600" b="0">
                <a:solidFill>
                  <a:schemeClr val="tx1"/>
                </a:solidFill>
              </a:defRPr>
            </a:lvl1pPr>
          </a:lstStyle>
          <a:p>
            <a:pPr lvl="0"/>
            <a:r>
              <a:rPr lang="en-US" dirty="0"/>
              <a:t>11.11.2020</a:t>
            </a:r>
          </a:p>
        </p:txBody>
      </p:sp>
      <p:cxnSp>
        <p:nvCxnSpPr>
          <p:cNvPr id="14" name="Straight Connector 13">
            <a:extLst>
              <a:ext uri="{FF2B5EF4-FFF2-40B4-BE49-F238E27FC236}">
                <a16:creationId xmlns:a16="http://schemas.microsoft.com/office/drawing/2014/main" id="{817764DB-A2CE-4D83-B033-7B1A30009EB9}"/>
              </a:ext>
            </a:extLst>
          </p:cNvPr>
          <p:cNvCxnSpPr/>
          <p:nvPr/>
        </p:nvCxnSpPr>
        <p:spPr>
          <a:xfrm>
            <a:off x="609600" y="1856953"/>
            <a:ext cx="192024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717BB87-CEC9-D04D-A2DB-05393414CF8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1022792"/>
            <a:ext cx="1027311" cy="366407"/>
          </a:xfrm>
          <a:prstGeom prst="rect">
            <a:avLst/>
          </a:prstGeom>
        </p:spPr>
      </p:pic>
      <p:sp>
        <p:nvSpPr>
          <p:cNvPr id="3" name="Picture Placeholder 2">
            <a:extLst>
              <a:ext uri="{FF2B5EF4-FFF2-40B4-BE49-F238E27FC236}">
                <a16:creationId xmlns:a16="http://schemas.microsoft.com/office/drawing/2014/main" id="{7004B039-FB99-7448-B28C-BAAC1AAF1D7A}"/>
              </a:ext>
            </a:extLst>
          </p:cNvPr>
          <p:cNvSpPr>
            <a:spLocks noGrp="1"/>
          </p:cNvSpPr>
          <p:nvPr>
            <p:ph type="pic" sz="quarter" idx="17" hasCustomPrompt="1"/>
          </p:nvPr>
        </p:nvSpPr>
        <p:spPr>
          <a:xfrm>
            <a:off x="6096000" y="0"/>
            <a:ext cx="6096000" cy="6858000"/>
          </a:xfrm>
        </p:spPr>
        <p:txBody>
          <a:bodyPr anchor="ctr"/>
          <a:lstStyle>
            <a:lvl1pPr marL="0" indent="0" algn="ctr">
              <a:buNone/>
              <a:defRPr/>
            </a:lvl1pPr>
          </a:lstStyle>
          <a:p>
            <a:r>
              <a:rPr lang="en-US" dirty="0"/>
              <a:t>Click to add picture</a:t>
            </a:r>
          </a:p>
        </p:txBody>
      </p:sp>
    </p:spTree>
    <p:extLst>
      <p:ext uri="{BB962C8B-B14F-4D97-AF65-F5344CB8AC3E}">
        <p14:creationId xmlns:p14="http://schemas.microsoft.com/office/powerpoint/2010/main" val="5768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reaker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E77FD1-F855-4F8D-9747-E55FDAAA48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095999" y="0"/>
            <a:ext cx="6096000" cy="6858000"/>
          </a:xfrm>
          <a:prstGeom prst="rect">
            <a:avLst/>
          </a:prstGeom>
        </p:spPr>
      </p:pic>
      <p:sp>
        <p:nvSpPr>
          <p:cNvPr id="9" name="Rectangle 8">
            <a:extLst>
              <a:ext uri="{FF2B5EF4-FFF2-40B4-BE49-F238E27FC236}">
                <a16:creationId xmlns:a16="http://schemas.microsoft.com/office/drawing/2014/main" id="{7C7608F6-D0CC-4498-8B93-E97E91076448}"/>
              </a:ext>
            </a:extLst>
          </p:cNvPr>
          <p:cNvSpPr/>
          <p:nvPr/>
        </p:nvSpPr>
        <p:spPr>
          <a:xfrm>
            <a:off x="0" y="0"/>
            <a:ext cx="61417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633046" y="2018820"/>
            <a:ext cx="5089525" cy="1203642"/>
          </a:xfrm>
        </p:spPr>
        <p:txBody>
          <a:bodyPr>
            <a:normAutofit/>
          </a:bodyPr>
          <a:lstStyle>
            <a:lvl1pPr marL="0" indent="0">
              <a:lnSpc>
                <a:spcPct val="100000"/>
              </a:lnSpc>
              <a:buNone/>
              <a:defRPr sz="3600" b="0">
                <a:solidFill>
                  <a:schemeClr val="tx1"/>
                </a:solidFill>
              </a:defRPr>
            </a:lvl1pPr>
          </a:lstStyle>
          <a:p>
            <a:pPr lvl="0"/>
            <a:r>
              <a:rPr lang="en-US" dirty="0"/>
              <a:t>Breaker slide title</a:t>
            </a:r>
          </a:p>
        </p:txBody>
      </p:sp>
      <p:cxnSp>
        <p:nvCxnSpPr>
          <p:cNvPr id="11" name="Straight Connector 10">
            <a:extLst>
              <a:ext uri="{FF2B5EF4-FFF2-40B4-BE49-F238E27FC236}">
                <a16:creationId xmlns:a16="http://schemas.microsoft.com/office/drawing/2014/main" id="{2935E1B3-8338-49CA-839B-940E469CB580}"/>
              </a:ext>
            </a:extLst>
          </p:cNvPr>
          <p:cNvCxnSpPr/>
          <p:nvPr/>
        </p:nvCxnSpPr>
        <p:spPr>
          <a:xfrm>
            <a:off x="633046" y="1850862"/>
            <a:ext cx="192024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4B3EA63-141D-A145-9551-C6345E4679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33046" y="1003480"/>
            <a:ext cx="1027311" cy="366407"/>
          </a:xfrm>
          <a:prstGeom prst="rect">
            <a:avLst/>
          </a:prstGeom>
        </p:spPr>
      </p:pic>
    </p:spTree>
    <p:extLst>
      <p:ext uri="{BB962C8B-B14F-4D97-AF65-F5344CB8AC3E}">
        <p14:creationId xmlns:p14="http://schemas.microsoft.com/office/powerpoint/2010/main" val="175695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reaker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E77FD1-F855-4F8D-9747-E55FDAAA48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1999" cy="4650059"/>
          </a:xfrm>
          <a:prstGeom prst="rect">
            <a:avLst/>
          </a:prstGeom>
        </p:spPr>
      </p:pic>
      <p:sp>
        <p:nvSpPr>
          <p:cNvPr id="12" name="Rectangle 11">
            <a:extLst>
              <a:ext uri="{FF2B5EF4-FFF2-40B4-BE49-F238E27FC236}">
                <a16:creationId xmlns:a16="http://schemas.microsoft.com/office/drawing/2014/main" id="{72C3460C-E809-40B3-84CF-229A61B312CC}"/>
              </a:ext>
            </a:extLst>
          </p:cNvPr>
          <p:cNvSpPr/>
          <p:nvPr/>
        </p:nvSpPr>
        <p:spPr>
          <a:xfrm>
            <a:off x="0" y="4648200"/>
            <a:ext cx="12191999"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609600" y="4946887"/>
            <a:ext cx="11300178" cy="1203642"/>
          </a:xfrm>
        </p:spPr>
        <p:txBody>
          <a:bodyPr>
            <a:normAutofit/>
          </a:bodyPr>
          <a:lstStyle>
            <a:lvl1pPr marL="0" indent="0">
              <a:lnSpc>
                <a:spcPct val="100000"/>
              </a:lnSpc>
              <a:buNone/>
              <a:defRPr sz="3600" b="0">
                <a:solidFill>
                  <a:schemeClr val="tx1"/>
                </a:solidFill>
              </a:defRPr>
            </a:lvl1pPr>
          </a:lstStyle>
          <a:p>
            <a:pPr lvl="0"/>
            <a:r>
              <a:rPr lang="en-US" dirty="0"/>
              <a:t>Breaker slide title</a:t>
            </a:r>
          </a:p>
        </p:txBody>
      </p:sp>
      <p:cxnSp>
        <p:nvCxnSpPr>
          <p:cNvPr id="11" name="Straight Connector 10">
            <a:extLst>
              <a:ext uri="{FF2B5EF4-FFF2-40B4-BE49-F238E27FC236}">
                <a16:creationId xmlns:a16="http://schemas.microsoft.com/office/drawing/2014/main" id="{27121A63-5C5F-4FCA-97BF-8F48C573917E}"/>
              </a:ext>
            </a:extLst>
          </p:cNvPr>
          <p:cNvCxnSpPr/>
          <p:nvPr/>
        </p:nvCxnSpPr>
        <p:spPr>
          <a:xfrm>
            <a:off x="609600" y="4693898"/>
            <a:ext cx="192024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52F30D4-FC96-C643-BEAA-FA2F5418B1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319348"/>
            <a:ext cx="851807" cy="306651"/>
          </a:xfrm>
          <a:prstGeom prst="rect">
            <a:avLst/>
          </a:prstGeom>
        </p:spPr>
      </p:pic>
    </p:spTree>
    <p:extLst>
      <p:ext uri="{BB962C8B-B14F-4D97-AF65-F5344CB8AC3E}">
        <p14:creationId xmlns:p14="http://schemas.microsoft.com/office/powerpoint/2010/main" val="655481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reaker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C3460C-E809-40B3-84CF-229A61B312CC}"/>
              </a:ext>
            </a:extLst>
          </p:cNvPr>
          <p:cNvSpPr/>
          <p:nvPr/>
        </p:nvSpPr>
        <p:spPr>
          <a:xfrm>
            <a:off x="0" y="4648200"/>
            <a:ext cx="12191999"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609600" y="4946887"/>
            <a:ext cx="11300178" cy="1203642"/>
          </a:xfrm>
        </p:spPr>
        <p:txBody>
          <a:bodyPr>
            <a:normAutofit/>
          </a:bodyPr>
          <a:lstStyle>
            <a:lvl1pPr marL="0" indent="0">
              <a:lnSpc>
                <a:spcPct val="100000"/>
              </a:lnSpc>
              <a:buNone/>
              <a:defRPr sz="3600" b="0">
                <a:solidFill>
                  <a:schemeClr val="tx1"/>
                </a:solidFill>
              </a:defRPr>
            </a:lvl1pPr>
          </a:lstStyle>
          <a:p>
            <a:pPr lvl="0"/>
            <a:r>
              <a:rPr lang="en-US" dirty="0"/>
              <a:t>Breaker slide title</a:t>
            </a:r>
          </a:p>
        </p:txBody>
      </p:sp>
      <p:cxnSp>
        <p:nvCxnSpPr>
          <p:cNvPr id="11" name="Straight Connector 10">
            <a:extLst>
              <a:ext uri="{FF2B5EF4-FFF2-40B4-BE49-F238E27FC236}">
                <a16:creationId xmlns:a16="http://schemas.microsoft.com/office/drawing/2014/main" id="{27121A63-5C5F-4FCA-97BF-8F48C573917E}"/>
              </a:ext>
            </a:extLst>
          </p:cNvPr>
          <p:cNvCxnSpPr/>
          <p:nvPr/>
        </p:nvCxnSpPr>
        <p:spPr>
          <a:xfrm>
            <a:off x="609600" y="4693898"/>
            <a:ext cx="192024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52F30D4-FC96-C643-BEAA-FA2F5418B1A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320768"/>
            <a:ext cx="851807" cy="303811"/>
          </a:xfrm>
          <a:prstGeom prst="rect">
            <a:avLst/>
          </a:prstGeom>
        </p:spPr>
      </p:pic>
      <p:sp>
        <p:nvSpPr>
          <p:cNvPr id="3" name="Picture Placeholder 2">
            <a:extLst>
              <a:ext uri="{FF2B5EF4-FFF2-40B4-BE49-F238E27FC236}">
                <a16:creationId xmlns:a16="http://schemas.microsoft.com/office/drawing/2014/main" id="{0FCFE907-23E3-E441-AEF0-BE83E751D456}"/>
              </a:ext>
            </a:extLst>
          </p:cNvPr>
          <p:cNvSpPr>
            <a:spLocks noGrp="1"/>
          </p:cNvSpPr>
          <p:nvPr>
            <p:ph type="pic" sz="quarter" idx="14" hasCustomPrompt="1"/>
          </p:nvPr>
        </p:nvSpPr>
        <p:spPr>
          <a:xfrm>
            <a:off x="0" y="0"/>
            <a:ext cx="12192000" cy="4648200"/>
          </a:xfrm>
        </p:spPr>
        <p:txBody>
          <a:bodyPr anchor="ctr"/>
          <a:lstStyle>
            <a:lvl1pPr marL="0" indent="0" algn="ctr">
              <a:buNone/>
              <a:defRPr sz="2400"/>
            </a:lvl1pPr>
          </a:lstStyle>
          <a:p>
            <a:r>
              <a:rPr lang="en-US" dirty="0"/>
              <a:t>Click to insert picture</a:t>
            </a:r>
          </a:p>
        </p:txBody>
      </p:sp>
    </p:spTree>
    <p:extLst>
      <p:ext uri="{BB962C8B-B14F-4D97-AF65-F5344CB8AC3E}">
        <p14:creationId xmlns:p14="http://schemas.microsoft.com/office/powerpoint/2010/main" val="335404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D99E511-0EE9-4309-8BB8-8C73DEBBB0FB}"/>
              </a:ext>
            </a:extLst>
          </p:cNvPr>
          <p:cNvSpPr>
            <a:spLocks noGrp="1"/>
          </p:cNvSpPr>
          <p:nvPr>
            <p:ph type="body" sz="quarter" idx="13" hasCustomPrompt="1"/>
          </p:nvPr>
        </p:nvSpPr>
        <p:spPr>
          <a:xfrm>
            <a:off x="609600" y="989965"/>
            <a:ext cx="11175999" cy="396875"/>
          </a:xfrm>
        </p:spPr>
        <p:txBody>
          <a:bodyPr/>
          <a:lstStyle>
            <a:lvl1pPr marL="0" indent="0" algn="l" defTabSz="914400" rtl="0" eaLnBrk="1" latinLnBrk="0" hangingPunct="1">
              <a:lnSpc>
                <a:spcPct val="90000"/>
              </a:lnSpc>
              <a:spcBef>
                <a:spcPct val="0"/>
              </a:spcBef>
              <a:buNone/>
              <a:defRPr lang="en-US" sz="2600" b="0" kern="1200" dirty="0" smtClean="0">
                <a:solidFill>
                  <a:schemeClr val="tx1"/>
                </a:solidFill>
                <a:latin typeface="Arial" panose="020B0604020202020204" pitchFamily="34" charset="0"/>
                <a:ea typeface="+mj-ea"/>
                <a:cs typeface="Arial" panose="020B0604020202020204" pitchFamily="34" charset="0"/>
              </a:defRPr>
            </a:lvl1pPr>
            <a:lvl2pPr marL="457200" indent="0">
              <a:buNone/>
              <a:defRPr/>
            </a:lvl2pPr>
          </a:lstStyle>
          <a:p>
            <a:pPr lvl="0"/>
            <a:r>
              <a:rPr lang="en-US" dirty="0"/>
              <a:t>Subtitle goes here</a:t>
            </a:r>
          </a:p>
        </p:txBody>
      </p:sp>
      <p:sp>
        <p:nvSpPr>
          <p:cNvPr id="4" name="Title 3">
            <a:extLst>
              <a:ext uri="{FF2B5EF4-FFF2-40B4-BE49-F238E27FC236}">
                <a16:creationId xmlns:a16="http://schemas.microsoft.com/office/drawing/2014/main" id="{00AC5076-2948-4D42-B7CF-40A11F027967}"/>
              </a:ext>
            </a:extLst>
          </p:cNvPr>
          <p:cNvSpPr>
            <a:spLocks noGrp="1"/>
          </p:cNvSpPr>
          <p:nvPr>
            <p:ph type="title"/>
          </p:nvPr>
        </p:nvSpPr>
        <p:spPr/>
        <p:txBody>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27B015F-35D4-0642-A4C8-7D4F55205F6F}"/>
              </a:ext>
            </a:extLst>
          </p:cNvPr>
          <p:cNvSpPr>
            <a:spLocks noGrp="1"/>
          </p:cNvSpPr>
          <p:nvPr>
            <p:ph type="ftr" sz="quarter" idx="14"/>
          </p:nvPr>
        </p:nvSpPr>
        <p:spPr/>
        <p:txBody>
          <a:bodyPr/>
          <a:lstStyle/>
          <a:p>
            <a:r>
              <a:rPr lang="en-US"/>
              <a:t>Integrating Machine Learning with OCR and NLP into Underwriting</a:t>
            </a:r>
            <a:endParaRPr lang="en-US" dirty="0"/>
          </a:p>
        </p:txBody>
      </p:sp>
      <p:sp>
        <p:nvSpPr>
          <p:cNvPr id="3" name="Slide Number Placeholder 2">
            <a:extLst>
              <a:ext uri="{FF2B5EF4-FFF2-40B4-BE49-F238E27FC236}">
                <a16:creationId xmlns:a16="http://schemas.microsoft.com/office/drawing/2014/main" id="{11068773-DE26-F54C-A443-5EB1CB1D4564}"/>
              </a:ext>
            </a:extLst>
          </p:cNvPr>
          <p:cNvSpPr>
            <a:spLocks noGrp="1"/>
          </p:cNvSpPr>
          <p:nvPr>
            <p:ph type="sldNum" sz="quarter" idx="15"/>
          </p:nvPr>
        </p:nvSpPr>
        <p:spPr/>
        <p:txBody>
          <a:bodyPr/>
          <a:lstStyle/>
          <a:p>
            <a:fld id="{649DDBF6-DE93-5143-A5B9-B4FB4E725249}" type="slidenum">
              <a:rPr lang="en-US" smtClean="0"/>
              <a:t>‹#›</a:t>
            </a:fld>
            <a:endParaRPr lang="en-US"/>
          </a:p>
        </p:txBody>
      </p:sp>
    </p:spTree>
    <p:extLst>
      <p:ext uri="{BB962C8B-B14F-4D97-AF65-F5344CB8AC3E}">
        <p14:creationId xmlns:p14="http://schemas.microsoft.com/office/powerpoint/2010/main" val="132808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FF4B-0CF2-40F9-83AF-6499868E99A5}"/>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D7BC2DDC-E0C1-B94B-8862-828F19398BDF}"/>
              </a:ext>
            </a:extLst>
          </p:cNvPr>
          <p:cNvSpPr>
            <a:spLocks noGrp="1"/>
          </p:cNvSpPr>
          <p:nvPr>
            <p:ph type="ftr" sz="quarter" idx="10"/>
          </p:nvPr>
        </p:nvSpPr>
        <p:spPr/>
        <p:txBody>
          <a:bodyPr/>
          <a:lstStyle/>
          <a:p>
            <a:r>
              <a:rPr lang="en-US"/>
              <a:t>Integrating Machine Learning with OCR and NLP into Underwriting</a:t>
            </a:r>
            <a:endParaRPr lang="en-US" dirty="0"/>
          </a:p>
        </p:txBody>
      </p:sp>
      <p:sp>
        <p:nvSpPr>
          <p:cNvPr id="6" name="Slide Number Placeholder 5">
            <a:extLst>
              <a:ext uri="{FF2B5EF4-FFF2-40B4-BE49-F238E27FC236}">
                <a16:creationId xmlns:a16="http://schemas.microsoft.com/office/drawing/2014/main" id="{6B1E77DA-5A4D-9747-9680-AE34E6E06F06}"/>
              </a:ext>
            </a:extLst>
          </p:cNvPr>
          <p:cNvSpPr>
            <a:spLocks noGrp="1"/>
          </p:cNvSpPr>
          <p:nvPr>
            <p:ph type="sldNum" sz="quarter" idx="11"/>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2145656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56B7480-FF19-AE4D-B9C6-AC65C3701B8C}"/>
              </a:ext>
            </a:extLst>
          </p:cNvPr>
          <p:cNvSpPr>
            <a:spLocks noGrp="1"/>
          </p:cNvSpPr>
          <p:nvPr>
            <p:ph type="ftr" sz="quarter" idx="10"/>
          </p:nvPr>
        </p:nvSpPr>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D5CA2AC1-74A9-254E-BEF6-EA6483C0CEC5}"/>
              </a:ext>
            </a:extLst>
          </p:cNvPr>
          <p:cNvSpPr>
            <a:spLocks noGrp="1"/>
          </p:cNvSpPr>
          <p:nvPr>
            <p:ph type="sldNum" sz="quarter" idx="11"/>
          </p:nvPr>
        </p:nvSpPr>
        <p:spPr/>
        <p:txBody>
          <a:bodyPr/>
          <a:lstStyle/>
          <a:p>
            <a:fld id="{649DDBF6-DE93-5143-A5B9-B4FB4E725249}" type="slidenum">
              <a:rPr lang="en-US" smtClean="0"/>
              <a:pPr/>
              <a:t>‹#›</a:t>
            </a:fld>
            <a:endParaRPr lang="en-US"/>
          </a:p>
        </p:txBody>
      </p:sp>
    </p:spTree>
    <p:extLst>
      <p:ext uri="{BB962C8B-B14F-4D97-AF65-F5344CB8AC3E}">
        <p14:creationId xmlns:p14="http://schemas.microsoft.com/office/powerpoint/2010/main" val="138623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0E4C9-263E-4E9D-A085-5DE2805BA80B}"/>
              </a:ext>
            </a:extLst>
          </p:cNvPr>
          <p:cNvSpPr>
            <a:spLocks noGrp="1"/>
          </p:cNvSpPr>
          <p:nvPr>
            <p:ph type="title"/>
          </p:nvPr>
        </p:nvSpPr>
        <p:spPr>
          <a:xfrm>
            <a:off x="609600" y="365126"/>
            <a:ext cx="11163300" cy="473074"/>
          </a:xfrm>
          <a:prstGeom prst="rect">
            <a:avLst/>
          </a:prstGeom>
        </p:spPr>
        <p:txBody>
          <a:bodyPr vert="horz" lIns="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5670B3D-9865-4EBC-9678-A485E88589FD}"/>
              </a:ext>
            </a:extLst>
          </p:cNvPr>
          <p:cNvSpPr>
            <a:spLocks noGrp="1"/>
          </p:cNvSpPr>
          <p:nvPr>
            <p:ph type="body" idx="1"/>
          </p:nvPr>
        </p:nvSpPr>
        <p:spPr>
          <a:xfrm>
            <a:off x="609599" y="1013861"/>
            <a:ext cx="11175695" cy="4830278"/>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45634208-3E4E-4131-BF6F-A5EDDA528761}"/>
              </a:ext>
            </a:extLst>
          </p:cNvPr>
          <p:cNvCxnSpPr/>
          <p:nvPr/>
        </p:nvCxnSpPr>
        <p:spPr>
          <a:xfrm flipV="1">
            <a:off x="1262946" y="6329362"/>
            <a:ext cx="0" cy="31242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F1C5A3E-7786-844E-ABCE-DB23355D0C34}"/>
              </a:ext>
            </a:extLst>
          </p:cNvPr>
          <p:cNvPicPr>
            <a:picLocks noChangeAspect="1"/>
          </p:cNvPicPr>
          <p:nvPr userDrawn="1"/>
        </p:nvPicPr>
        <p:blipFill>
          <a:blip r:embed="rId22" cstate="print">
            <a:extLst>
              <a:ext uri="{28A0092B-C50C-407E-A947-70E740481C1C}">
                <a14:useLocalDpi xmlns:a14="http://schemas.microsoft.com/office/drawing/2010/main"/>
              </a:ext>
            </a:extLst>
          </a:blip>
          <a:srcRect/>
          <a:stretch/>
        </p:blipFill>
        <p:spPr>
          <a:xfrm>
            <a:off x="610824" y="6377906"/>
            <a:ext cx="526794" cy="189646"/>
          </a:xfrm>
          <a:prstGeom prst="rect">
            <a:avLst/>
          </a:prstGeom>
        </p:spPr>
      </p:pic>
      <p:sp>
        <p:nvSpPr>
          <p:cNvPr id="4" name="Footer Placeholder 3">
            <a:extLst>
              <a:ext uri="{FF2B5EF4-FFF2-40B4-BE49-F238E27FC236}">
                <a16:creationId xmlns:a16="http://schemas.microsoft.com/office/drawing/2014/main" id="{33D2E2C2-DA87-7F48-B1BF-BDA1085BA62E}"/>
              </a:ext>
            </a:extLst>
          </p:cNvPr>
          <p:cNvSpPr>
            <a:spLocks noGrp="1"/>
          </p:cNvSpPr>
          <p:nvPr>
            <p:ph type="ftr" sz="quarter" idx="3"/>
          </p:nvPr>
        </p:nvSpPr>
        <p:spPr>
          <a:xfrm>
            <a:off x="1387051" y="6300203"/>
            <a:ext cx="676634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47D055F3-A59A-2346-8FD7-239F9414A189}"/>
              </a:ext>
            </a:extLst>
          </p:cNvPr>
          <p:cNvSpPr>
            <a:spLocks noGrp="1"/>
          </p:cNvSpPr>
          <p:nvPr>
            <p:ph type="sldNum" sz="quarter" idx="4"/>
          </p:nvPr>
        </p:nvSpPr>
        <p:spPr>
          <a:xfrm>
            <a:off x="11245516" y="6300203"/>
            <a:ext cx="539778" cy="365125"/>
          </a:xfrm>
          <a:prstGeom prst="rect">
            <a:avLst/>
          </a:prstGeom>
        </p:spPr>
        <p:txBody>
          <a:bodyPr vert="horz" lIns="91440" tIns="45720" rIns="0" bIns="45720" rtlCol="0" anchor="ctr"/>
          <a:lstStyle>
            <a:lvl1pPr algn="r">
              <a:defRPr sz="800">
                <a:solidFill>
                  <a:schemeClr val="tx1">
                    <a:tint val="75000"/>
                  </a:schemeClr>
                </a:solidFill>
              </a:defRPr>
            </a:lvl1pPr>
          </a:lstStyle>
          <a:p>
            <a:fld id="{649DDBF6-DE93-5143-A5B9-B4FB4E725249}" type="slidenum">
              <a:rPr lang="en-US" smtClean="0"/>
              <a:pPr/>
              <a:t>‹#›</a:t>
            </a:fld>
            <a:endParaRPr lang="en-US"/>
          </a:p>
        </p:txBody>
      </p:sp>
    </p:spTree>
    <p:extLst>
      <p:ext uri="{BB962C8B-B14F-4D97-AF65-F5344CB8AC3E}">
        <p14:creationId xmlns:p14="http://schemas.microsoft.com/office/powerpoint/2010/main" val="2540541788"/>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79" r:id="rId3"/>
    <p:sldLayoutId id="2147483660" r:id="rId4"/>
    <p:sldLayoutId id="2147483662" r:id="rId5"/>
    <p:sldLayoutId id="2147483676" r:id="rId6"/>
    <p:sldLayoutId id="2147483664" r:id="rId7"/>
    <p:sldLayoutId id="2147483654" r:id="rId8"/>
    <p:sldLayoutId id="2147483655" r:id="rId9"/>
    <p:sldLayoutId id="2147483650" r:id="rId10"/>
    <p:sldLayoutId id="2147483663" r:id="rId11"/>
    <p:sldLayoutId id="2147483652" r:id="rId12"/>
    <p:sldLayoutId id="2147483666" r:id="rId13"/>
    <p:sldLayoutId id="2147483667" r:id="rId14"/>
    <p:sldLayoutId id="2147483668" r:id="rId15"/>
    <p:sldLayoutId id="2147483672" r:id="rId16"/>
    <p:sldLayoutId id="2147483670" r:id="rId17"/>
    <p:sldLayoutId id="2147483671" r:id="rId18"/>
    <p:sldLayoutId id="2147483673" r:id="rId19"/>
    <p:sldLayoutId id="2147483680" r:id="rId20"/>
  </p:sldLayoutIdLst>
  <p:hf hdr="0" dt="0"/>
  <p:txStyles>
    <p:titleStyle>
      <a:lvl1pPr algn="l" defTabSz="914400" rtl="0" eaLnBrk="1" latinLnBrk="0" hangingPunct="1">
        <a:lnSpc>
          <a:spcPct val="90000"/>
        </a:lnSpc>
        <a:spcBef>
          <a:spcPct val="0"/>
        </a:spcBef>
        <a:buNone/>
        <a:defRPr sz="3000" b="0" kern="1200">
          <a:solidFill>
            <a:srgbClr val="E31B23"/>
          </a:solidFill>
          <a:latin typeface="Arial" panose="020B0604020202020204" pitchFamily="34" charset="0"/>
          <a:ea typeface="+mj-ea"/>
          <a:cs typeface="Arial" panose="020B0604020202020204" pitchFamily="34" charset="0"/>
        </a:defRPr>
      </a:lvl1pPr>
    </p:titleStyle>
    <p:bodyStyle>
      <a:lvl1pPr marL="230188" indent="-230188" algn="l" defTabSz="914400" rtl="0" eaLnBrk="1" latinLnBrk="0" hangingPunct="1">
        <a:lnSpc>
          <a:spcPct val="100000"/>
        </a:lnSpc>
        <a:spcBef>
          <a:spcPts val="1000"/>
        </a:spcBef>
        <a:buClr>
          <a:srgbClr val="E31B23"/>
        </a:buClr>
        <a:buFont typeface="Wingdings" pitchFamily="2" charset="2"/>
        <a:buChar char="§"/>
        <a:tabLst/>
        <a:defRPr sz="26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4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16">
          <p15:clr>
            <a:srgbClr val="F26B43"/>
          </p15:clr>
        </p15:guide>
        <p15:guide id="3" orient="horz" pos="1176">
          <p15:clr>
            <a:srgbClr val="F26B43"/>
          </p15:clr>
        </p15:guide>
        <p15:guide id="4" orient="horz" pos="864">
          <p15:clr>
            <a:srgbClr val="F26B43"/>
          </p15:clr>
        </p15:guide>
        <p15:guide id="5" orient="horz" pos="3960">
          <p15:clr>
            <a:srgbClr val="F26B43"/>
          </p15:clr>
        </p15:guide>
        <p15:guide id="6" orient="horz" pos="3744">
          <p15:clr>
            <a:srgbClr val="F26B43"/>
          </p15:clr>
        </p15:guide>
        <p15:guide id="7" pos="912" userDrawn="1">
          <p15:clr>
            <a:srgbClr val="F26B43"/>
          </p15:clr>
        </p15:guide>
        <p15:guide id="8" pos="3840">
          <p15:clr>
            <a:srgbClr val="F26B43"/>
          </p15:clr>
        </p15:guide>
        <p15:guide id="9" pos="5616">
          <p15:clr>
            <a:srgbClr val="F26B43"/>
          </p15:clr>
        </p15:guide>
        <p15:guide id="10" orient="horz" pos="240">
          <p15:clr>
            <a:srgbClr val="F26B43"/>
          </p15:clr>
        </p15:guide>
        <p15:guide id="11"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jpg"/><Relationship Id="rId1" Type="http://schemas.openxmlformats.org/officeDocument/2006/relationships/slideLayout" Target="../slideLayouts/slideLayout10.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comments" Target="../comments/commen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CBA0296-B16F-764B-8AF8-4DFA46B2007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4899"/>
            <a:ext cx="12192000" cy="6858000"/>
          </a:xfrm>
          <a:prstGeom prst="rect">
            <a:avLst/>
          </a:prstGeom>
        </p:spPr>
      </p:pic>
      <p:sp>
        <p:nvSpPr>
          <p:cNvPr id="29" name="Rectangle 28">
            <a:extLst>
              <a:ext uri="{FF2B5EF4-FFF2-40B4-BE49-F238E27FC236}">
                <a16:creationId xmlns:a16="http://schemas.microsoft.com/office/drawing/2014/main" id="{15216A03-C9A7-EC43-801D-3A1DB61D5CDE}"/>
              </a:ext>
            </a:extLst>
          </p:cNvPr>
          <p:cNvSpPr/>
          <p:nvPr/>
        </p:nvSpPr>
        <p:spPr>
          <a:xfrm>
            <a:off x="633046" y="626013"/>
            <a:ext cx="6213231" cy="478301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0" name="Text Placeholder 22">
            <a:extLst>
              <a:ext uri="{FF2B5EF4-FFF2-40B4-BE49-F238E27FC236}">
                <a16:creationId xmlns:a16="http://schemas.microsoft.com/office/drawing/2014/main" id="{6644772A-EDE9-7E46-B140-046F5CE358D7}"/>
              </a:ext>
            </a:extLst>
          </p:cNvPr>
          <p:cNvSpPr>
            <a:spLocks noGrp="1"/>
          </p:cNvSpPr>
          <p:nvPr>
            <p:ph type="body" sz="quarter" idx="13" hasCustomPrompt="1"/>
          </p:nvPr>
        </p:nvSpPr>
        <p:spPr>
          <a:xfrm>
            <a:off x="1153479" y="1707198"/>
            <a:ext cx="5089525" cy="1203642"/>
          </a:xfrm>
        </p:spPr>
        <p:txBody>
          <a:bodyPr>
            <a:noAutofit/>
          </a:bodyPr>
          <a:lstStyle>
            <a:lvl1pPr marL="0" indent="0">
              <a:lnSpc>
                <a:spcPct val="100000"/>
              </a:lnSpc>
              <a:buNone/>
              <a:defRPr sz="3600" b="0">
                <a:solidFill>
                  <a:schemeClr val="tx1"/>
                </a:solidFill>
              </a:defRPr>
            </a:lvl1pPr>
          </a:lstStyle>
          <a:p>
            <a:pPr lvl="0"/>
            <a:r>
              <a:rPr lang="en-US" sz="3400" dirty="0"/>
              <a:t>Integrating Machine Learning with OCR and NLP into Underwriting</a:t>
            </a:r>
          </a:p>
        </p:txBody>
      </p:sp>
      <p:sp>
        <p:nvSpPr>
          <p:cNvPr id="32" name="Text Placeholder 22">
            <a:extLst>
              <a:ext uri="{FF2B5EF4-FFF2-40B4-BE49-F238E27FC236}">
                <a16:creationId xmlns:a16="http://schemas.microsoft.com/office/drawing/2014/main" id="{28F63490-5423-944B-AC91-BE735C5A1B6B}"/>
              </a:ext>
            </a:extLst>
          </p:cNvPr>
          <p:cNvSpPr>
            <a:spLocks noGrp="1"/>
          </p:cNvSpPr>
          <p:nvPr>
            <p:ph type="body" sz="quarter" idx="15" hasCustomPrompt="1"/>
          </p:nvPr>
        </p:nvSpPr>
        <p:spPr>
          <a:xfrm>
            <a:off x="1153479" y="4436054"/>
            <a:ext cx="5089525" cy="304482"/>
          </a:xfrm>
        </p:spPr>
        <p:txBody>
          <a:bodyPr>
            <a:noAutofit/>
          </a:bodyPr>
          <a:lstStyle>
            <a:lvl1pPr marL="0" indent="0">
              <a:lnSpc>
                <a:spcPct val="100000"/>
              </a:lnSpc>
              <a:buNone/>
              <a:defRPr sz="1600" b="1">
                <a:solidFill>
                  <a:schemeClr val="tx1"/>
                </a:solidFill>
              </a:defRPr>
            </a:lvl1pPr>
          </a:lstStyle>
          <a:p>
            <a:pPr lvl="0"/>
            <a:r>
              <a:rPr lang="en-US" dirty="0"/>
              <a:t>Jeff Heaton, Ph.D., VP Data Science, RGA</a:t>
            </a:r>
          </a:p>
        </p:txBody>
      </p:sp>
      <p:sp>
        <p:nvSpPr>
          <p:cNvPr id="33" name="Text Placeholder 22">
            <a:extLst>
              <a:ext uri="{FF2B5EF4-FFF2-40B4-BE49-F238E27FC236}">
                <a16:creationId xmlns:a16="http://schemas.microsoft.com/office/drawing/2014/main" id="{DE1DE3C6-0E20-324F-AD7D-F27AB010906A}"/>
              </a:ext>
            </a:extLst>
          </p:cNvPr>
          <p:cNvSpPr>
            <a:spLocks noGrp="1"/>
          </p:cNvSpPr>
          <p:nvPr>
            <p:ph type="body" sz="quarter" idx="16" hasCustomPrompt="1"/>
          </p:nvPr>
        </p:nvSpPr>
        <p:spPr>
          <a:xfrm>
            <a:off x="1153479" y="4799125"/>
            <a:ext cx="5089525" cy="289242"/>
          </a:xfrm>
        </p:spPr>
        <p:txBody>
          <a:bodyPr>
            <a:noAutofit/>
          </a:bodyPr>
          <a:lstStyle>
            <a:lvl1pPr marL="0" indent="0">
              <a:lnSpc>
                <a:spcPct val="100000"/>
              </a:lnSpc>
              <a:buNone/>
              <a:defRPr sz="1600" b="0">
                <a:solidFill>
                  <a:schemeClr val="tx1"/>
                </a:solidFill>
              </a:defRPr>
            </a:lvl1pPr>
          </a:lstStyle>
          <a:p>
            <a:pPr lvl="0"/>
            <a:r>
              <a:rPr lang="en-US" dirty="0"/>
              <a:t>May 4, 2022</a:t>
            </a:r>
          </a:p>
        </p:txBody>
      </p:sp>
      <p:pic>
        <p:nvPicPr>
          <p:cNvPr id="34" name="Picture 33">
            <a:extLst>
              <a:ext uri="{FF2B5EF4-FFF2-40B4-BE49-F238E27FC236}">
                <a16:creationId xmlns:a16="http://schemas.microsoft.com/office/drawing/2014/main" id="{F43DAC46-F4D5-D94F-92A7-015688C386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53479" y="1021080"/>
            <a:ext cx="1027311" cy="369832"/>
          </a:xfrm>
          <a:prstGeom prst="rect">
            <a:avLst/>
          </a:prstGeom>
        </p:spPr>
      </p:pic>
      <p:cxnSp>
        <p:nvCxnSpPr>
          <p:cNvPr id="35" name="Straight Connector 34">
            <a:extLst>
              <a:ext uri="{FF2B5EF4-FFF2-40B4-BE49-F238E27FC236}">
                <a16:creationId xmlns:a16="http://schemas.microsoft.com/office/drawing/2014/main" id="{940DB396-46A0-464C-ABAF-7120C95E26F7}"/>
              </a:ext>
            </a:extLst>
          </p:cNvPr>
          <p:cNvCxnSpPr/>
          <p:nvPr/>
        </p:nvCxnSpPr>
        <p:spPr>
          <a:xfrm>
            <a:off x="633046" y="626013"/>
            <a:ext cx="6217920" cy="0"/>
          </a:xfrm>
          <a:prstGeom prst="line">
            <a:avLst/>
          </a:prstGeom>
          <a:ln w="101600">
            <a:solidFill>
              <a:srgbClr val="E31B23"/>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7CB9C6A-BB28-024D-9DFD-3A2E1C722AAC}"/>
              </a:ext>
            </a:extLst>
          </p:cNvPr>
          <p:cNvSpPr>
            <a:spLocks noGrp="1"/>
          </p:cNvSpPr>
          <p:nvPr>
            <p:ph type="body" sz="quarter" idx="14"/>
          </p:nvPr>
        </p:nvSpPr>
        <p:spPr>
          <a:xfrm>
            <a:off x="1153479" y="3386287"/>
            <a:ext cx="5089525" cy="426402"/>
          </a:xfrm>
        </p:spPr>
        <p:txBody>
          <a:bodyPr>
            <a:noAutofit/>
          </a:bodyPr>
          <a:lstStyle/>
          <a:p>
            <a:r>
              <a:rPr lang="en-US" dirty="0"/>
              <a:t>RGA Improves Its Industry-Leading Underwriting Process</a:t>
            </a:r>
          </a:p>
        </p:txBody>
      </p:sp>
    </p:spTree>
    <p:extLst>
      <p:ext uri="{BB962C8B-B14F-4D97-AF65-F5344CB8AC3E}">
        <p14:creationId xmlns:p14="http://schemas.microsoft.com/office/powerpoint/2010/main" val="371203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What is Life Reinsurance?</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Multiple insurers share risk of individual and group policies</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2" name="Graphic 11" descr="City outline">
            <a:extLst>
              <a:ext uri="{FF2B5EF4-FFF2-40B4-BE49-F238E27FC236}">
                <a16:creationId xmlns:a16="http://schemas.microsoft.com/office/drawing/2014/main" id="{C7C547F0-034A-C94D-BCC4-65EB94AA6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3255" y="4448436"/>
            <a:ext cx="1149346" cy="1149346"/>
          </a:xfrm>
          <a:prstGeom prst="rect">
            <a:avLst/>
          </a:prstGeom>
        </p:spPr>
      </p:pic>
      <p:pic>
        <p:nvPicPr>
          <p:cNvPr id="17" name="Graphic 16" descr="City outline">
            <a:extLst>
              <a:ext uri="{FF2B5EF4-FFF2-40B4-BE49-F238E27FC236}">
                <a16:creationId xmlns:a16="http://schemas.microsoft.com/office/drawing/2014/main" id="{86609548-4FA1-3D46-A704-4140014DF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3255" y="1412712"/>
            <a:ext cx="1149346" cy="1149346"/>
          </a:xfrm>
          <a:prstGeom prst="rect">
            <a:avLst/>
          </a:prstGeom>
        </p:spPr>
      </p:pic>
      <p:pic>
        <p:nvPicPr>
          <p:cNvPr id="18" name="Graphic 17" descr="City outline">
            <a:extLst>
              <a:ext uri="{FF2B5EF4-FFF2-40B4-BE49-F238E27FC236}">
                <a16:creationId xmlns:a16="http://schemas.microsoft.com/office/drawing/2014/main" id="{04A7E4B4-5DD0-D949-B63F-52F609C689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5195" y="1226853"/>
            <a:ext cx="1149346" cy="1149346"/>
          </a:xfrm>
          <a:prstGeom prst="rect">
            <a:avLst/>
          </a:prstGeom>
        </p:spPr>
      </p:pic>
      <p:pic>
        <p:nvPicPr>
          <p:cNvPr id="19" name="Graphic 18" descr="City outline">
            <a:extLst>
              <a:ext uri="{FF2B5EF4-FFF2-40B4-BE49-F238E27FC236}">
                <a16:creationId xmlns:a16="http://schemas.microsoft.com/office/drawing/2014/main" id="{E1829018-1D0F-9D4E-A0E3-695D15882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5195" y="2412615"/>
            <a:ext cx="1149346" cy="1149346"/>
          </a:xfrm>
          <a:prstGeom prst="rect">
            <a:avLst/>
          </a:prstGeom>
        </p:spPr>
      </p:pic>
      <p:pic>
        <p:nvPicPr>
          <p:cNvPr id="20" name="Graphic 19" descr="City outline">
            <a:extLst>
              <a:ext uri="{FF2B5EF4-FFF2-40B4-BE49-F238E27FC236}">
                <a16:creationId xmlns:a16="http://schemas.microsoft.com/office/drawing/2014/main" id="{F07AA4C2-2E40-894C-AC39-2E8B2EB7F1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5195" y="3448533"/>
            <a:ext cx="1149346" cy="1149346"/>
          </a:xfrm>
          <a:prstGeom prst="rect">
            <a:avLst/>
          </a:prstGeom>
        </p:spPr>
      </p:pic>
      <p:pic>
        <p:nvPicPr>
          <p:cNvPr id="21" name="Graphic 20" descr="City outline">
            <a:extLst>
              <a:ext uri="{FF2B5EF4-FFF2-40B4-BE49-F238E27FC236}">
                <a16:creationId xmlns:a16="http://schemas.microsoft.com/office/drawing/2014/main" id="{ADB2F4E4-54AF-284D-A601-3445F1F3E3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1470" y="4448436"/>
            <a:ext cx="1149346" cy="1149346"/>
          </a:xfrm>
          <a:prstGeom prst="rect">
            <a:avLst/>
          </a:prstGeom>
        </p:spPr>
      </p:pic>
      <p:cxnSp>
        <p:nvCxnSpPr>
          <p:cNvPr id="23" name="Straight Arrow Connector 22">
            <a:extLst>
              <a:ext uri="{FF2B5EF4-FFF2-40B4-BE49-F238E27FC236}">
                <a16:creationId xmlns:a16="http://schemas.microsoft.com/office/drawing/2014/main" id="{93D8A198-0CB2-6146-A201-9A2A781B38B8}"/>
              </a:ext>
            </a:extLst>
          </p:cNvPr>
          <p:cNvCxnSpPr>
            <a:cxnSpLocks/>
          </p:cNvCxnSpPr>
          <p:nvPr/>
        </p:nvCxnSpPr>
        <p:spPr>
          <a:xfrm>
            <a:off x="2735146" y="3663071"/>
            <a:ext cx="1336111" cy="0"/>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A6178AD4-777B-7E40-9A9E-02C4811FD090}"/>
              </a:ext>
            </a:extLst>
          </p:cNvPr>
          <p:cNvCxnSpPr>
            <a:cxnSpLocks/>
          </p:cNvCxnSpPr>
          <p:nvPr/>
        </p:nvCxnSpPr>
        <p:spPr>
          <a:xfrm flipV="1">
            <a:off x="5167005" y="2147232"/>
            <a:ext cx="1596250" cy="1550126"/>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315A3848-508F-F049-B3F5-B9F6AFC99E76}"/>
              </a:ext>
            </a:extLst>
          </p:cNvPr>
          <p:cNvCxnSpPr>
            <a:cxnSpLocks/>
            <a:endCxn id="12" idx="1"/>
          </p:cNvCxnSpPr>
          <p:nvPr/>
        </p:nvCxnSpPr>
        <p:spPr>
          <a:xfrm>
            <a:off x="5167005" y="4035708"/>
            <a:ext cx="1596250" cy="987401"/>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47BCC19D-D4F5-5A4C-A72A-EE5F21DD640D}"/>
              </a:ext>
            </a:extLst>
          </p:cNvPr>
          <p:cNvCxnSpPr>
            <a:cxnSpLocks/>
          </p:cNvCxnSpPr>
          <p:nvPr/>
        </p:nvCxnSpPr>
        <p:spPr>
          <a:xfrm>
            <a:off x="8004716" y="2075973"/>
            <a:ext cx="1891633" cy="0"/>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C138561B-B32C-9447-9C91-8DB72A795780}"/>
              </a:ext>
            </a:extLst>
          </p:cNvPr>
          <p:cNvCxnSpPr>
            <a:cxnSpLocks/>
            <a:endCxn id="21" idx="1"/>
          </p:cNvCxnSpPr>
          <p:nvPr/>
        </p:nvCxnSpPr>
        <p:spPr>
          <a:xfrm flipV="1">
            <a:off x="7887597" y="5023109"/>
            <a:ext cx="1923873" cy="12501"/>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66D120F8-968C-CC41-9CE9-18FBF30EDDB2}"/>
              </a:ext>
            </a:extLst>
          </p:cNvPr>
          <p:cNvCxnSpPr>
            <a:cxnSpLocks/>
            <a:endCxn id="20" idx="1"/>
          </p:cNvCxnSpPr>
          <p:nvPr/>
        </p:nvCxnSpPr>
        <p:spPr>
          <a:xfrm flipV="1">
            <a:off x="7887597" y="4023206"/>
            <a:ext cx="1967598" cy="768082"/>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5BEA2C19-0F29-BF45-BEAE-85C672D475B4}"/>
              </a:ext>
            </a:extLst>
          </p:cNvPr>
          <p:cNvCxnSpPr>
            <a:cxnSpLocks/>
          </p:cNvCxnSpPr>
          <p:nvPr/>
        </p:nvCxnSpPr>
        <p:spPr>
          <a:xfrm>
            <a:off x="8004716" y="2447902"/>
            <a:ext cx="1850479" cy="773761"/>
          </a:xfrm>
          <a:prstGeom prst="straightConnector1">
            <a:avLst/>
          </a:prstGeom>
          <a:ln w="889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E0AD05A2-B544-FC4F-AA76-F754CA6F96CB}"/>
              </a:ext>
            </a:extLst>
          </p:cNvPr>
          <p:cNvSpPr txBox="1"/>
          <p:nvPr/>
        </p:nvSpPr>
        <p:spPr>
          <a:xfrm>
            <a:off x="1544344" y="4420188"/>
            <a:ext cx="1005828" cy="646331"/>
          </a:xfrm>
          <a:prstGeom prst="rect">
            <a:avLst/>
          </a:prstGeom>
          <a:noFill/>
        </p:spPr>
        <p:txBody>
          <a:bodyPr wrap="square" rtlCol="0">
            <a:spAutoFit/>
          </a:bodyPr>
          <a:lstStyle/>
          <a:p>
            <a:pPr algn="ctr"/>
            <a:r>
              <a:rPr lang="en-US" dirty="0"/>
              <a:t>Life</a:t>
            </a:r>
          </a:p>
          <a:p>
            <a:pPr algn="ctr"/>
            <a:r>
              <a:rPr lang="en-US" dirty="0"/>
              <a:t>Policy</a:t>
            </a:r>
          </a:p>
        </p:txBody>
      </p:sp>
      <p:sp>
        <p:nvSpPr>
          <p:cNvPr id="43" name="TextBox 42">
            <a:extLst>
              <a:ext uri="{FF2B5EF4-FFF2-40B4-BE49-F238E27FC236}">
                <a16:creationId xmlns:a16="http://schemas.microsoft.com/office/drawing/2014/main" id="{AD03DB90-3D8D-9242-B3F4-3FF998363270}"/>
              </a:ext>
            </a:extLst>
          </p:cNvPr>
          <p:cNvSpPr txBox="1"/>
          <p:nvPr/>
        </p:nvSpPr>
        <p:spPr>
          <a:xfrm>
            <a:off x="3800018" y="4359808"/>
            <a:ext cx="1505518" cy="923330"/>
          </a:xfrm>
          <a:prstGeom prst="rect">
            <a:avLst/>
          </a:prstGeom>
          <a:noFill/>
        </p:spPr>
        <p:txBody>
          <a:bodyPr wrap="square" rtlCol="0">
            <a:spAutoFit/>
          </a:bodyPr>
          <a:lstStyle/>
          <a:p>
            <a:pPr algn="ctr"/>
            <a:r>
              <a:rPr lang="en-US" dirty="0"/>
              <a:t>Direct</a:t>
            </a:r>
          </a:p>
          <a:p>
            <a:pPr algn="ctr"/>
            <a:r>
              <a:rPr lang="en-US" dirty="0"/>
              <a:t>Insurance</a:t>
            </a:r>
          </a:p>
          <a:p>
            <a:pPr algn="ctr"/>
            <a:r>
              <a:rPr lang="en-US" dirty="0"/>
              <a:t>Company</a:t>
            </a:r>
          </a:p>
        </p:txBody>
      </p:sp>
      <p:sp>
        <p:nvSpPr>
          <p:cNvPr id="44" name="TextBox 43">
            <a:extLst>
              <a:ext uri="{FF2B5EF4-FFF2-40B4-BE49-F238E27FC236}">
                <a16:creationId xmlns:a16="http://schemas.microsoft.com/office/drawing/2014/main" id="{90DC1AA2-425B-2B44-8993-A3F1A3856548}"/>
              </a:ext>
            </a:extLst>
          </p:cNvPr>
          <p:cNvSpPr txBox="1"/>
          <p:nvPr/>
        </p:nvSpPr>
        <p:spPr>
          <a:xfrm>
            <a:off x="7985331" y="5508172"/>
            <a:ext cx="1860137" cy="646331"/>
          </a:xfrm>
          <a:prstGeom prst="rect">
            <a:avLst/>
          </a:prstGeom>
          <a:noFill/>
        </p:spPr>
        <p:txBody>
          <a:bodyPr wrap="square" rtlCol="0">
            <a:spAutoFit/>
          </a:bodyPr>
          <a:lstStyle/>
          <a:p>
            <a:pPr algn="ctr"/>
            <a:r>
              <a:rPr lang="en-US" dirty="0"/>
              <a:t>Reinsurance</a:t>
            </a:r>
          </a:p>
          <a:p>
            <a:pPr algn="ctr"/>
            <a:r>
              <a:rPr lang="en-US" dirty="0"/>
              <a:t>Companies</a:t>
            </a:r>
          </a:p>
        </p:txBody>
      </p:sp>
      <p:sp>
        <p:nvSpPr>
          <p:cNvPr id="3" name="Slide Number Placeholder 2">
            <a:extLst>
              <a:ext uri="{FF2B5EF4-FFF2-40B4-BE49-F238E27FC236}">
                <a16:creationId xmlns:a16="http://schemas.microsoft.com/office/drawing/2014/main" id="{97039444-F243-A849-BAD4-776C676CEE79}"/>
              </a:ext>
            </a:extLst>
          </p:cNvPr>
          <p:cNvSpPr>
            <a:spLocks noGrp="1"/>
          </p:cNvSpPr>
          <p:nvPr>
            <p:ph type="sldNum" sz="quarter" idx="15"/>
          </p:nvPr>
        </p:nvSpPr>
        <p:spPr/>
        <p:txBody>
          <a:bodyPr/>
          <a:lstStyle/>
          <a:p>
            <a:fld id="{649DDBF6-DE93-5143-A5B9-B4FB4E725249}" type="slidenum">
              <a:rPr lang="en-US" smtClean="0"/>
              <a:pPr/>
              <a:t>10</a:t>
            </a:fld>
            <a:endParaRPr lang="en-US"/>
          </a:p>
        </p:txBody>
      </p:sp>
      <p:cxnSp>
        <p:nvCxnSpPr>
          <p:cNvPr id="29" name="Straight Arrow Connector 28">
            <a:extLst>
              <a:ext uri="{FF2B5EF4-FFF2-40B4-BE49-F238E27FC236}">
                <a16:creationId xmlns:a16="http://schemas.microsoft.com/office/drawing/2014/main" id="{618010CB-FE42-9946-8C05-57DCDD6B41E4}"/>
              </a:ext>
            </a:extLst>
          </p:cNvPr>
          <p:cNvCxnSpPr/>
          <p:nvPr/>
        </p:nvCxnSpPr>
        <p:spPr>
          <a:xfrm flipV="1">
            <a:off x="7347858" y="2514600"/>
            <a:ext cx="0" cy="1926771"/>
          </a:xfrm>
          <a:prstGeom prst="straightConnector1">
            <a:avLst/>
          </a:prstGeom>
          <a:ln w="88900">
            <a:solidFill>
              <a:srgbClr val="0065A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aphic 32">
            <a:extLst>
              <a:ext uri="{FF2B5EF4-FFF2-40B4-BE49-F238E27FC236}">
                <a16:creationId xmlns:a16="http://schemas.microsoft.com/office/drawing/2014/main" id="{2D16F614-8247-304A-88A7-B9F85FDBF1A0}"/>
              </a:ext>
            </a:extLst>
          </p:cNvPr>
          <p:cNvGrpSpPr/>
          <p:nvPr/>
        </p:nvGrpSpPr>
        <p:grpSpPr>
          <a:xfrm>
            <a:off x="1575262" y="2946205"/>
            <a:ext cx="936951" cy="1248813"/>
            <a:chOff x="1433748" y="2946205"/>
            <a:chExt cx="936951" cy="1248813"/>
          </a:xfrm>
        </p:grpSpPr>
        <p:sp>
          <p:nvSpPr>
            <p:cNvPr id="38" name="Graphic 32">
              <a:extLst>
                <a:ext uri="{FF2B5EF4-FFF2-40B4-BE49-F238E27FC236}">
                  <a16:creationId xmlns:a16="http://schemas.microsoft.com/office/drawing/2014/main" id="{44AF3260-93CB-5549-B82A-7B7CF3D0E7AE}"/>
                </a:ext>
              </a:extLst>
            </p:cNvPr>
            <p:cNvSpPr/>
            <p:nvPr/>
          </p:nvSpPr>
          <p:spPr>
            <a:xfrm>
              <a:off x="1433748" y="2946205"/>
              <a:ext cx="936951" cy="1248227"/>
            </a:xfrm>
            <a:custGeom>
              <a:avLst/>
              <a:gdLst>
                <a:gd name="connsiteX0" fmla="*/ 0 w 936951"/>
                <a:gd name="connsiteY0" fmla="*/ 0 h 1248227"/>
                <a:gd name="connsiteX1" fmla="*/ 0 w 936951"/>
                <a:gd name="connsiteY1" fmla="*/ 1248228 h 1248227"/>
                <a:gd name="connsiteX2" fmla="*/ 180018 w 936951"/>
                <a:gd name="connsiteY2" fmla="*/ 1248228 h 1248227"/>
                <a:gd name="connsiteX3" fmla="*/ 180018 w 936951"/>
                <a:gd name="connsiteY3" fmla="*/ 1209221 h 1248227"/>
                <a:gd name="connsiteX4" fmla="*/ 39007 w 936951"/>
                <a:gd name="connsiteY4" fmla="*/ 1209221 h 1248227"/>
                <a:gd name="connsiteX5" fmla="*/ 39007 w 936951"/>
                <a:gd name="connsiteY5" fmla="*/ 39007 h 1248227"/>
                <a:gd name="connsiteX6" fmla="*/ 685940 w 936951"/>
                <a:gd name="connsiteY6" fmla="*/ 39007 h 1248227"/>
                <a:gd name="connsiteX7" fmla="*/ 685940 w 936951"/>
                <a:gd name="connsiteY7" fmla="*/ 251011 h 1248227"/>
                <a:gd name="connsiteX8" fmla="*/ 897944 w 936951"/>
                <a:gd name="connsiteY8" fmla="*/ 251011 h 1248227"/>
                <a:gd name="connsiteX9" fmla="*/ 897944 w 936951"/>
                <a:gd name="connsiteY9" fmla="*/ 1209221 h 1248227"/>
                <a:gd name="connsiteX10" fmla="*/ 452873 w 936951"/>
                <a:gd name="connsiteY10" fmla="*/ 1209221 h 1248227"/>
                <a:gd name="connsiteX11" fmla="*/ 452873 w 936951"/>
                <a:gd name="connsiteY11" fmla="*/ 1248228 h 1248227"/>
                <a:gd name="connsiteX12" fmla="*/ 936951 w 936951"/>
                <a:gd name="connsiteY12" fmla="*/ 1248228 h 1248227"/>
                <a:gd name="connsiteX13" fmla="*/ 936951 w 936951"/>
                <a:gd name="connsiteY13" fmla="*/ 220780 h 1248227"/>
                <a:gd name="connsiteX14" fmla="*/ 713440 w 936951"/>
                <a:gd name="connsiteY14" fmla="*/ 0 h 1248227"/>
                <a:gd name="connsiteX15" fmla="*/ 0 w 936951"/>
                <a:gd name="connsiteY15" fmla="*/ 0 h 1248227"/>
                <a:gd name="connsiteX16" fmla="*/ 724947 w 936951"/>
                <a:gd name="connsiteY16" fmla="*/ 66117 h 1248227"/>
                <a:gd name="connsiteX17" fmla="*/ 872589 w 936951"/>
                <a:gd name="connsiteY17" fmla="*/ 212004 h 1248227"/>
                <a:gd name="connsiteX18" fmla="*/ 724947 w 936951"/>
                <a:gd name="connsiteY18" fmla="*/ 212004 h 1248227"/>
                <a:gd name="connsiteX19" fmla="*/ 724947 w 936951"/>
                <a:gd name="connsiteY19" fmla="*/ 66117 h 124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6951" h="1248227">
                  <a:moveTo>
                    <a:pt x="0" y="0"/>
                  </a:moveTo>
                  <a:lnTo>
                    <a:pt x="0" y="1248228"/>
                  </a:lnTo>
                  <a:lnTo>
                    <a:pt x="180018" y="1248228"/>
                  </a:lnTo>
                  <a:lnTo>
                    <a:pt x="180018" y="1209221"/>
                  </a:lnTo>
                  <a:lnTo>
                    <a:pt x="39007" y="1209221"/>
                  </a:lnTo>
                  <a:lnTo>
                    <a:pt x="39007" y="39007"/>
                  </a:lnTo>
                  <a:lnTo>
                    <a:pt x="685940" y="39007"/>
                  </a:lnTo>
                  <a:lnTo>
                    <a:pt x="685940" y="251011"/>
                  </a:lnTo>
                  <a:lnTo>
                    <a:pt x="897944" y="251011"/>
                  </a:lnTo>
                  <a:lnTo>
                    <a:pt x="897944" y="1209221"/>
                  </a:lnTo>
                  <a:lnTo>
                    <a:pt x="452873" y="1209221"/>
                  </a:lnTo>
                  <a:lnTo>
                    <a:pt x="452873" y="1248228"/>
                  </a:lnTo>
                  <a:lnTo>
                    <a:pt x="936951" y="1248228"/>
                  </a:lnTo>
                  <a:lnTo>
                    <a:pt x="936951" y="220780"/>
                  </a:lnTo>
                  <a:lnTo>
                    <a:pt x="713440" y="0"/>
                  </a:lnTo>
                  <a:lnTo>
                    <a:pt x="0" y="0"/>
                  </a:lnTo>
                  <a:close/>
                  <a:moveTo>
                    <a:pt x="724947" y="66117"/>
                  </a:moveTo>
                  <a:lnTo>
                    <a:pt x="872589" y="212004"/>
                  </a:lnTo>
                  <a:lnTo>
                    <a:pt x="724947" y="212004"/>
                  </a:lnTo>
                  <a:lnTo>
                    <a:pt x="724947" y="66117"/>
                  </a:lnTo>
                  <a:close/>
                </a:path>
              </a:pathLst>
            </a:custGeom>
            <a:solidFill>
              <a:srgbClr val="16A2A2"/>
            </a:solidFill>
            <a:ln w="19447" cap="flat">
              <a:noFill/>
              <a:prstDash val="solid"/>
              <a:miter/>
            </a:ln>
          </p:spPr>
          <p:txBody>
            <a:bodyPr rtlCol="0" anchor="ctr"/>
            <a:lstStyle/>
            <a:p>
              <a:endParaRPr lang="en-US"/>
            </a:p>
          </p:txBody>
        </p:sp>
        <p:sp>
          <p:nvSpPr>
            <p:cNvPr id="41" name="Graphic 32">
              <a:extLst>
                <a:ext uri="{FF2B5EF4-FFF2-40B4-BE49-F238E27FC236}">
                  <a16:creationId xmlns:a16="http://schemas.microsoft.com/office/drawing/2014/main" id="{76123C44-96C3-B143-8263-D967332AC117}"/>
                </a:ext>
              </a:extLst>
            </p:cNvPr>
            <p:cNvSpPr/>
            <p:nvPr/>
          </p:nvSpPr>
          <p:spPr>
            <a:xfrm rot="-3600">
              <a:off x="1667026" y="3375572"/>
              <a:ext cx="547659" cy="39007"/>
            </a:xfrm>
            <a:custGeom>
              <a:avLst/>
              <a:gdLst>
                <a:gd name="connsiteX0" fmla="*/ 0 w 547659"/>
                <a:gd name="connsiteY0" fmla="*/ 0 h 39007"/>
                <a:gd name="connsiteX1" fmla="*/ 547660 w 547659"/>
                <a:gd name="connsiteY1" fmla="*/ 0 h 39007"/>
                <a:gd name="connsiteX2" fmla="*/ 547660 w 547659"/>
                <a:gd name="connsiteY2" fmla="*/ 39007 h 39007"/>
                <a:gd name="connsiteX3" fmla="*/ 0 w 547659"/>
                <a:gd name="connsiteY3" fmla="*/ 39007 h 39007"/>
              </a:gdLst>
              <a:ahLst/>
              <a:cxnLst>
                <a:cxn ang="0">
                  <a:pos x="connsiteX0" y="connsiteY0"/>
                </a:cxn>
                <a:cxn ang="0">
                  <a:pos x="connsiteX1" y="connsiteY1"/>
                </a:cxn>
                <a:cxn ang="0">
                  <a:pos x="connsiteX2" y="connsiteY2"/>
                </a:cxn>
                <a:cxn ang="0">
                  <a:pos x="connsiteX3" y="connsiteY3"/>
                </a:cxn>
              </a:cxnLst>
              <a:rect l="l" t="t" r="r" b="b"/>
              <a:pathLst>
                <a:path w="547659" h="39007">
                  <a:moveTo>
                    <a:pt x="0" y="0"/>
                  </a:moveTo>
                  <a:lnTo>
                    <a:pt x="547660" y="0"/>
                  </a:lnTo>
                  <a:lnTo>
                    <a:pt x="547660"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42" name="Graphic 32">
              <a:extLst>
                <a:ext uri="{FF2B5EF4-FFF2-40B4-BE49-F238E27FC236}">
                  <a16:creationId xmlns:a16="http://schemas.microsoft.com/office/drawing/2014/main" id="{E5918378-4CDD-EE4A-A194-B90B5249F9A6}"/>
                </a:ext>
              </a:extLst>
            </p:cNvPr>
            <p:cNvSpPr/>
            <p:nvPr/>
          </p:nvSpPr>
          <p:spPr>
            <a:xfrm rot="-3600">
              <a:off x="1666913" y="3454367"/>
              <a:ext cx="547659" cy="39007"/>
            </a:xfrm>
            <a:custGeom>
              <a:avLst/>
              <a:gdLst>
                <a:gd name="connsiteX0" fmla="*/ 0 w 547659"/>
                <a:gd name="connsiteY0" fmla="*/ 0 h 39007"/>
                <a:gd name="connsiteX1" fmla="*/ 547660 w 547659"/>
                <a:gd name="connsiteY1" fmla="*/ 0 h 39007"/>
                <a:gd name="connsiteX2" fmla="*/ 547660 w 547659"/>
                <a:gd name="connsiteY2" fmla="*/ 39007 h 39007"/>
                <a:gd name="connsiteX3" fmla="*/ 0 w 547659"/>
                <a:gd name="connsiteY3" fmla="*/ 39007 h 39007"/>
              </a:gdLst>
              <a:ahLst/>
              <a:cxnLst>
                <a:cxn ang="0">
                  <a:pos x="connsiteX0" y="connsiteY0"/>
                </a:cxn>
                <a:cxn ang="0">
                  <a:pos x="connsiteX1" y="connsiteY1"/>
                </a:cxn>
                <a:cxn ang="0">
                  <a:pos x="connsiteX2" y="connsiteY2"/>
                </a:cxn>
                <a:cxn ang="0">
                  <a:pos x="connsiteX3" y="connsiteY3"/>
                </a:cxn>
              </a:cxnLst>
              <a:rect l="l" t="t" r="r" b="b"/>
              <a:pathLst>
                <a:path w="547659" h="39007">
                  <a:moveTo>
                    <a:pt x="0" y="0"/>
                  </a:moveTo>
                  <a:lnTo>
                    <a:pt x="547660" y="0"/>
                  </a:lnTo>
                  <a:lnTo>
                    <a:pt x="547660"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45" name="Graphic 32">
              <a:extLst>
                <a:ext uri="{FF2B5EF4-FFF2-40B4-BE49-F238E27FC236}">
                  <a16:creationId xmlns:a16="http://schemas.microsoft.com/office/drawing/2014/main" id="{1F785E00-BFBA-E444-B7B9-9D919519EC68}"/>
                </a:ext>
              </a:extLst>
            </p:cNvPr>
            <p:cNvSpPr/>
            <p:nvPr/>
          </p:nvSpPr>
          <p:spPr>
            <a:xfrm rot="-3600">
              <a:off x="1666993" y="3530820"/>
              <a:ext cx="547659" cy="39007"/>
            </a:xfrm>
            <a:custGeom>
              <a:avLst/>
              <a:gdLst>
                <a:gd name="connsiteX0" fmla="*/ 0 w 547659"/>
                <a:gd name="connsiteY0" fmla="*/ 0 h 39007"/>
                <a:gd name="connsiteX1" fmla="*/ 547660 w 547659"/>
                <a:gd name="connsiteY1" fmla="*/ 0 h 39007"/>
                <a:gd name="connsiteX2" fmla="*/ 547660 w 547659"/>
                <a:gd name="connsiteY2" fmla="*/ 39007 h 39007"/>
                <a:gd name="connsiteX3" fmla="*/ 0 w 547659"/>
                <a:gd name="connsiteY3" fmla="*/ 39007 h 39007"/>
              </a:gdLst>
              <a:ahLst/>
              <a:cxnLst>
                <a:cxn ang="0">
                  <a:pos x="connsiteX0" y="connsiteY0"/>
                </a:cxn>
                <a:cxn ang="0">
                  <a:pos x="connsiteX1" y="connsiteY1"/>
                </a:cxn>
                <a:cxn ang="0">
                  <a:pos x="connsiteX2" y="connsiteY2"/>
                </a:cxn>
                <a:cxn ang="0">
                  <a:pos x="connsiteX3" y="connsiteY3"/>
                </a:cxn>
              </a:cxnLst>
              <a:rect l="l" t="t" r="r" b="b"/>
              <a:pathLst>
                <a:path w="547659" h="39007">
                  <a:moveTo>
                    <a:pt x="0" y="0"/>
                  </a:moveTo>
                  <a:lnTo>
                    <a:pt x="547660" y="0"/>
                  </a:lnTo>
                  <a:lnTo>
                    <a:pt x="547660"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47" name="Graphic 32">
              <a:extLst>
                <a:ext uri="{FF2B5EF4-FFF2-40B4-BE49-F238E27FC236}">
                  <a16:creationId xmlns:a16="http://schemas.microsoft.com/office/drawing/2014/main" id="{CCBAD7F5-8A88-4043-BEC9-68434DD196DA}"/>
                </a:ext>
              </a:extLst>
            </p:cNvPr>
            <p:cNvSpPr/>
            <p:nvPr/>
          </p:nvSpPr>
          <p:spPr>
            <a:xfrm rot="-3600">
              <a:off x="1667075" y="3608835"/>
              <a:ext cx="547659" cy="39007"/>
            </a:xfrm>
            <a:custGeom>
              <a:avLst/>
              <a:gdLst>
                <a:gd name="connsiteX0" fmla="*/ 0 w 547659"/>
                <a:gd name="connsiteY0" fmla="*/ 0 h 39007"/>
                <a:gd name="connsiteX1" fmla="*/ 547660 w 547659"/>
                <a:gd name="connsiteY1" fmla="*/ 0 h 39007"/>
                <a:gd name="connsiteX2" fmla="*/ 547660 w 547659"/>
                <a:gd name="connsiteY2" fmla="*/ 39007 h 39007"/>
                <a:gd name="connsiteX3" fmla="*/ 0 w 547659"/>
                <a:gd name="connsiteY3" fmla="*/ 39007 h 39007"/>
              </a:gdLst>
              <a:ahLst/>
              <a:cxnLst>
                <a:cxn ang="0">
                  <a:pos x="connsiteX0" y="connsiteY0"/>
                </a:cxn>
                <a:cxn ang="0">
                  <a:pos x="connsiteX1" y="connsiteY1"/>
                </a:cxn>
                <a:cxn ang="0">
                  <a:pos x="connsiteX2" y="connsiteY2"/>
                </a:cxn>
                <a:cxn ang="0">
                  <a:pos x="connsiteX3" y="connsiteY3"/>
                </a:cxn>
              </a:cxnLst>
              <a:rect l="l" t="t" r="r" b="b"/>
              <a:pathLst>
                <a:path w="547659" h="39007">
                  <a:moveTo>
                    <a:pt x="0" y="0"/>
                  </a:moveTo>
                  <a:lnTo>
                    <a:pt x="547660" y="0"/>
                  </a:lnTo>
                  <a:lnTo>
                    <a:pt x="547660"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49" name="Graphic 32">
              <a:extLst>
                <a:ext uri="{FF2B5EF4-FFF2-40B4-BE49-F238E27FC236}">
                  <a16:creationId xmlns:a16="http://schemas.microsoft.com/office/drawing/2014/main" id="{1A25684B-3E7B-F94B-A6BB-722E3DE858E2}"/>
                </a:ext>
              </a:extLst>
            </p:cNvPr>
            <p:cNvSpPr/>
            <p:nvPr/>
          </p:nvSpPr>
          <p:spPr>
            <a:xfrm rot="-6000">
              <a:off x="1666929" y="3686843"/>
              <a:ext cx="327464" cy="39007"/>
            </a:xfrm>
            <a:custGeom>
              <a:avLst/>
              <a:gdLst>
                <a:gd name="connsiteX0" fmla="*/ 0 w 327464"/>
                <a:gd name="connsiteY0" fmla="*/ 0 h 39007"/>
                <a:gd name="connsiteX1" fmla="*/ 327465 w 327464"/>
                <a:gd name="connsiteY1" fmla="*/ 0 h 39007"/>
                <a:gd name="connsiteX2" fmla="*/ 327465 w 327464"/>
                <a:gd name="connsiteY2" fmla="*/ 39007 h 39007"/>
                <a:gd name="connsiteX3" fmla="*/ 0 w 327464"/>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27464" h="39007">
                  <a:moveTo>
                    <a:pt x="0" y="0"/>
                  </a:moveTo>
                  <a:lnTo>
                    <a:pt x="327465" y="0"/>
                  </a:lnTo>
                  <a:lnTo>
                    <a:pt x="327465"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50" name="Graphic 32">
              <a:extLst>
                <a:ext uri="{FF2B5EF4-FFF2-40B4-BE49-F238E27FC236}">
                  <a16:creationId xmlns:a16="http://schemas.microsoft.com/office/drawing/2014/main" id="{D65FD7E7-BAB7-A849-B212-BACA030658F5}"/>
                </a:ext>
              </a:extLst>
            </p:cNvPr>
            <p:cNvSpPr/>
            <p:nvPr/>
          </p:nvSpPr>
          <p:spPr>
            <a:xfrm>
              <a:off x="1590751" y="3141241"/>
              <a:ext cx="235603" cy="39007"/>
            </a:xfrm>
            <a:custGeom>
              <a:avLst/>
              <a:gdLst>
                <a:gd name="connsiteX0" fmla="*/ 0 w 235603"/>
                <a:gd name="connsiteY0" fmla="*/ 0 h 39007"/>
                <a:gd name="connsiteX1" fmla="*/ 235603 w 235603"/>
                <a:gd name="connsiteY1" fmla="*/ 0 h 39007"/>
                <a:gd name="connsiteX2" fmla="*/ 235603 w 235603"/>
                <a:gd name="connsiteY2" fmla="*/ 39007 h 39007"/>
                <a:gd name="connsiteX3" fmla="*/ 0 w 235603"/>
                <a:gd name="connsiteY3" fmla="*/ 39007 h 39007"/>
              </a:gdLst>
              <a:ahLst/>
              <a:cxnLst>
                <a:cxn ang="0">
                  <a:pos x="connsiteX0" y="connsiteY0"/>
                </a:cxn>
                <a:cxn ang="0">
                  <a:pos x="connsiteX1" y="connsiteY1"/>
                </a:cxn>
                <a:cxn ang="0">
                  <a:pos x="connsiteX2" y="connsiteY2"/>
                </a:cxn>
                <a:cxn ang="0">
                  <a:pos x="connsiteX3" y="connsiteY3"/>
                </a:cxn>
              </a:cxnLst>
              <a:rect l="l" t="t" r="r" b="b"/>
              <a:pathLst>
                <a:path w="235603" h="39007">
                  <a:moveTo>
                    <a:pt x="0" y="0"/>
                  </a:moveTo>
                  <a:lnTo>
                    <a:pt x="235603" y="0"/>
                  </a:lnTo>
                  <a:lnTo>
                    <a:pt x="235603" y="39007"/>
                  </a:lnTo>
                  <a:lnTo>
                    <a:pt x="0" y="39007"/>
                  </a:lnTo>
                  <a:close/>
                </a:path>
              </a:pathLst>
            </a:custGeom>
            <a:solidFill>
              <a:srgbClr val="16A2A2"/>
            </a:solidFill>
            <a:ln w="19447" cap="flat">
              <a:noFill/>
              <a:prstDash val="solid"/>
              <a:miter/>
            </a:ln>
          </p:spPr>
          <p:txBody>
            <a:bodyPr rtlCol="0" anchor="ctr"/>
            <a:lstStyle/>
            <a:p>
              <a:endParaRPr lang="en-US"/>
            </a:p>
          </p:txBody>
        </p:sp>
        <p:sp>
          <p:nvSpPr>
            <p:cNvPr id="51" name="Graphic 32">
              <a:extLst>
                <a:ext uri="{FF2B5EF4-FFF2-40B4-BE49-F238E27FC236}">
                  <a16:creationId xmlns:a16="http://schemas.microsoft.com/office/drawing/2014/main" id="{52DB7C66-B37C-1E4D-88E0-3F7BD2FC7830}"/>
                </a:ext>
              </a:extLst>
            </p:cNvPr>
            <p:cNvSpPr/>
            <p:nvPr/>
          </p:nvSpPr>
          <p:spPr>
            <a:xfrm>
              <a:off x="2002471" y="3888764"/>
              <a:ext cx="238528" cy="150421"/>
            </a:xfrm>
            <a:custGeom>
              <a:avLst/>
              <a:gdLst>
                <a:gd name="connsiteX0" fmla="*/ 82695 w 238528"/>
                <a:gd name="connsiteY0" fmla="*/ 144180 h 150421"/>
                <a:gd name="connsiteX1" fmla="*/ 108830 w 238528"/>
                <a:gd name="connsiteY1" fmla="*/ 150031 h 150421"/>
                <a:gd name="connsiteX2" fmla="*/ 155053 w 238528"/>
                <a:gd name="connsiteY2" fmla="*/ 150031 h 150421"/>
                <a:gd name="connsiteX3" fmla="*/ 173582 w 238528"/>
                <a:gd name="connsiteY3" fmla="*/ 132673 h 150421"/>
                <a:gd name="connsiteX4" fmla="*/ 238529 w 238528"/>
                <a:gd name="connsiteY4" fmla="*/ 97957 h 150421"/>
                <a:gd name="connsiteX5" fmla="*/ 229947 w 238528"/>
                <a:gd name="connsiteY5" fmla="*/ 59925 h 150421"/>
                <a:gd name="connsiteX6" fmla="*/ 146862 w 238528"/>
                <a:gd name="connsiteY6" fmla="*/ 104198 h 150421"/>
                <a:gd name="connsiteX7" fmla="*/ 139646 w 238528"/>
                <a:gd name="connsiteY7" fmla="*/ 111024 h 150421"/>
                <a:gd name="connsiteX8" fmla="*/ 120532 w 238528"/>
                <a:gd name="connsiteY8" fmla="*/ 111024 h 150421"/>
                <a:gd name="connsiteX9" fmla="*/ 125798 w 238528"/>
                <a:gd name="connsiteY9" fmla="*/ 105758 h 150421"/>
                <a:gd name="connsiteX10" fmla="*/ 125798 w 238528"/>
                <a:gd name="connsiteY10" fmla="*/ 19162 h 150421"/>
                <a:gd name="connsiteX11" fmla="*/ 124043 w 238528"/>
                <a:gd name="connsiteY11" fmla="*/ 17407 h 150421"/>
                <a:gd name="connsiteX12" fmla="*/ 37447 w 238528"/>
                <a:gd name="connsiteY12" fmla="*/ 17407 h 150421"/>
                <a:gd name="connsiteX13" fmla="*/ 19504 w 238528"/>
                <a:gd name="connsiteY13" fmla="*/ 60705 h 150421"/>
                <a:gd name="connsiteX14" fmla="*/ 37447 w 238528"/>
                <a:gd name="connsiteY14" fmla="*/ 104003 h 150421"/>
                <a:gd name="connsiteX15" fmla="*/ 44858 w 238528"/>
                <a:gd name="connsiteY15" fmla="*/ 111414 h 150421"/>
                <a:gd name="connsiteX16" fmla="*/ 0 w 238528"/>
                <a:gd name="connsiteY16" fmla="*/ 111414 h 150421"/>
                <a:gd name="connsiteX17" fmla="*/ 0 w 238528"/>
                <a:gd name="connsiteY17" fmla="*/ 150421 h 150421"/>
                <a:gd name="connsiteX18" fmla="*/ 55585 w 238528"/>
                <a:gd name="connsiteY18" fmla="*/ 150421 h 150421"/>
                <a:gd name="connsiteX19" fmla="*/ 82695 w 238528"/>
                <a:gd name="connsiteY19" fmla="*/ 144180 h 150421"/>
                <a:gd name="connsiteX20" fmla="*/ 65142 w 238528"/>
                <a:gd name="connsiteY20" fmla="*/ 45102 h 150421"/>
                <a:gd name="connsiteX21" fmla="*/ 80745 w 238528"/>
                <a:gd name="connsiteY21" fmla="*/ 38666 h 150421"/>
                <a:gd name="connsiteX22" fmla="*/ 96348 w 238528"/>
                <a:gd name="connsiteY22" fmla="*/ 45102 h 150421"/>
                <a:gd name="connsiteX23" fmla="*/ 98103 w 238528"/>
                <a:gd name="connsiteY23" fmla="*/ 46857 h 150421"/>
                <a:gd name="connsiteX24" fmla="*/ 98103 w 238528"/>
                <a:gd name="connsiteY24" fmla="*/ 78258 h 150421"/>
                <a:gd name="connsiteX25" fmla="*/ 82500 w 238528"/>
                <a:gd name="connsiteY25" fmla="*/ 93861 h 150421"/>
                <a:gd name="connsiteX26" fmla="*/ 65142 w 238528"/>
                <a:gd name="connsiteY26" fmla="*/ 76503 h 150421"/>
                <a:gd name="connsiteX27" fmla="*/ 58706 w 238528"/>
                <a:gd name="connsiteY27" fmla="*/ 60900 h 150421"/>
                <a:gd name="connsiteX28" fmla="*/ 65142 w 238528"/>
                <a:gd name="connsiteY28" fmla="*/ 45297 h 15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8528" h="150421">
                  <a:moveTo>
                    <a:pt x="82695" y="144180"/>
                  </a:moveTo>
                  <a:cubicBezTo>
                    <a:pt x="90692" y="148081"/>
                    <a:pt x="99663" y="150031"/>
                    <a:pt x="108830" y="150031"/>
                  </a:cubicBezTo>
                  <a:lnTo>
                    <a:pt x="155053" y="150031"/>
                  </a:lnTo>
                  <a:lnTo>
                    <a:pt x="173582" y="132673"/>
                  </a:lnTo>
                  <a:cubicBezTo>
                    <a:pt x="191720" y="115510"/>
                    <a:pt x="214149" y="103613"/>
                    <a:pt x="238529" y="97957"/>
                  </a:cubicBezTo>
                  <a:lnTo>
                    <a:pt x="229947" y="59925"/>
                  </a:lnTo>
                  <a:cubicBezTo>
                    <a:pt x="198936" y="66946"/>
                    <a:pt x="170071" y="82354"/>
                    <a:pt x="146862" y="104198"/>
                  </a:cubicBezTo>
                  <a:lnTo>
                    <a:pt x="139646" y="111024"/>
                  </a:lnTo>
                  <a:lnTo>
                    <a:pt x="120532" y="111024"/>
                  </a:lnTo>
                  <a:lnTo>
                    <a:pt x="125798" y="105758"/>
                  </a:lnTo>
                  <a:cubicBezTo>
                    <a:pt x="149592" y="81964"/>
                    <a:pt x="149592" y="43152"/>
                    <a:pt x="125798" y="19162"/>
                  </a:cubicBezTo>
                  <a:lnTo>
                    <a:pt x="124043" y="17407"/>
                  </a:lnTo>
                  <a:cubicBezTo>
                    <a:pt x="100833" y="-5802"/>
                    <a:pt x="60656" y="-5802"/>
                    <a:pt x="37447" y="17407"/>
                  </a:cubicBezTo>
                  <a:cubicBezTo>
                    <a:pt x="25940" y="28914"/>
                    <a:pt x="19504" y="44322"/>
                    <a:pt x="19504" y="60705"/>
                  </a:cubicBezTo>
                  <a:cubicBezTo>
                    <a:pt x="19504" y="77088"/>
                    <a:pt x="25940" y="92496"/>
                    <a:pt x="37447" y="104003"/>
                  </a:cubicBezTo>
                  <a:lnTo>
                    <a:pt x="44858" y="111414"/>
                  </a:lnTo>
                  <a:lnTo>
                    <a:pt x="0" y="111414"/>
                  </a:lnTo>
                  <a:lnTo>
                    <a:pt x="0" y="150421"/>
                  </a:lnTo>
                  <a:lnTo>
                    <a:pt x="55585" y="150421"/>
                  </a:lnTo>
                  <a:cubicBezTo>
                    <a:pt x="65142" y="150421"/>
                    <a:pt x="74309" y="148276"/>
                    <a:pt x="82695" y="144180"/>
                  </a:cubicBezTo>
                  <a:close/>
                  <a:moveTo>
                    <a:pt x="65142" y="45102"/>
                  </a:moveTo>
                  <a:cubicBezTo>
                    <a:pt x="69238" y="41006"/>
                    <a:pt x="74894" y="38666"/>
                    <a:pt x="80745" y="38666"/>
                  </a:cubicBezTo>
                  <a:cubicBezTo>
                    <a:pt x="86596" y="38666"/>
                    <a:pt x="92252" y="41006"/>
                    <a:pt x="96348" y="45102"/>
                  </a:cubicBezTo>
                  <a:lnTo>
                    <a:pt x="98103" y="46857"/>
                  </a:lnTo>
                  <a:cubicBezTo>
                    <a:pt x="106685" y="55439"/>
                    <a:pt x="106685" y="69677"/>
                    <a:pt x="98103" y="78258"/>
                  </a:cubicBezTo>
                  <a:lnTo>
                    <a:pt x="82500" y="93861"/>
                  </a:lnTo>
                  <a:lnTo>
                    <a:pt x="65142" y="76503"/>
                  </a:lnTo>
                  <a:cubicBezTo>
                    <a:pt x="61046" y="72407"/>
                    <a:pt x="58706" y="66751"/>
                    <a:pt x="58706" y="60900"/>
                  </a:cubicBezTo>
                  <a:cubicBezTo>
                    <a:pt x="58706" y="55049"/>
                    <a:pt x="61046" y="49393"/>
                    <a:pt x="65142" y="45297"/>
                  </a:cubicBezTo>
                  <a:close/>
                </a:path>
              </a:pathLst>
            </a:custGeom>
            <a:solidFill>
              <a:srgbClr val="0066A3"/>
            </a:solidFill>
            <a:ln w="19447" cap="flat">
              <a:noFill/>
              <a:prstDash val="solid"/>
              <a:miter/>
            </a:ln>
          </p:spPr>
          <p:txBody>
            <a:bodyPr rtlCol="0" anchor="ctr"/>
            <a:lstStyle/>
            <a:p>
              <a:endParaRPr lang="en-US"/>
            </a:p>
          </p:txBody>
        </p:sp>
        <p:sp>
          <p:nvSpPr>
            <p:cNvPr id="52" name="Graphic 32">
              <a:extLst>
                <a:ext uri="{FF2B5EF4-FFF2-40B4-BE49-F238E27FC236}">
                  <a16:creationId xmlns:a16="http://schemas.microsoft.com/office/drawing/2014/main" id="{6CFA1053-48B1-0549-BC53-3FAC45203E86}"/>
                </a:ext>
              </a:extLst>
            </p:cNvPr>
            <p:cNvSpPr/>
            <p:nvPr/>
          </p:nvSpPr>
          <p:spPr>
            <a:xfrm>
              <a:off x="1649067" y="3823866"/>
              <a:ext cx="195035" cy="371152"/>
            </a:xfrm>
            <a:custGeom>
              <a:avLst/>
              <a:gdLst>
                <a:gd name="connsiteX0" fmla="*/ 98883 w 195035"/>
                <a:gd name="connsiteY0" fmla="*/ 0 h 371152"/>
                <a:gd name="connsiteX1" fmla="*/ 96348 w 195035"/>
                <a:gd name="connsiteY1" fmla="*/ 0 h 371152"/>
                <a:gd name="connsiteX2" fmla="*/ 0 w 195035"/>
                <a:gd name="connsiteY2" fmla="*/ 96348 h 371152"/>
                <a:gd name="connsiteX3" fmla="*/ 0 w 195035"/>
                <a:gd name="connsiteY3" fmla="*/ 371153 h 371152"/>
                <a:gd name="connsiteX4" fmla="*/ 99078 w 195035"/>
                <a:gd name="connsiteY4" fmla="*/ 295284 h 371152"/>
                <a:gd name="connsiteX5" fmla="*/ 195036 w 195035"/>
                <a:gd name="connsiteY5" fmla="*/ 367837 h 371152"/>
                <a:gd name="connsiteX6" fmla="*/ 195036 w 195035"/>
                <a:gd name="connsiteY6" fmla="*/ 99078 h 371152"/>
                <a:gd name="connsiteX7" fmla="*/ 195036 w 195035"/>
                <a:gd name="connsiteY7" fmla="*/ 99078 h 371152"/>
                <a:gd name="connsiteX8" fmla="*/ 195036 w 195035"/>
                <a:gd name="connsiteY8" fmla="*/ 96348 h 371152"/>
                <a:gd name="connsiteX9" fmla="*/ 98688 w 195035"/>
                <a:gd name="connsiteY9" fmla="*/ 0 h 371152"/>
                <a:gd name="connsiteX10" fmla="*/ 156224 w 195035"/>
                <a:gd name="connsiteY10" fmla="*/ 289238 h 371152"/>
                <a:gd name="connsiteX11" fmla="*/ 99078 w 195035"/>
                <a:gd name="connsiteY11" fmla="*/ 246135 h 371152"/>
                <a:gd name="connsiteX12" fmla="*/ 39202 w 195035"/>
                <a:gd name="connsiteY12" fmla="*/ 292163 h 371152"/>
                <a:gd name="connsiteX13" fmla="*/ 39202 w 195035"/>
                <a:gd name="connsiteY13" fmla="*/ 175727 h 371152"/>
                <a:gd name="connsiteX14" fmla="*/ 96543 w 195035"/>
                <a:gd name="connsiteY14" fmla="*/ 195036 h 371152"/>
                <a:gd name="connsiteX15" fmla="*/ 99078 w 195035"/>
                <a:gd name="connsiteY15" fmla="*/ 195036 h 371152"/>
                <a:gd name="connsiteX16" fmla="*/ 156419 w 195035"/>
                <a:gd name="connsiteY16" fmla="*/ 175727 h 371152"/>
                <a:gd name="connsiteX17" fmla="*/ 156419 w 195035"/>
                <a:gd name="connsiteY17" fmla="*/ 289238 h 371152"/>
                <a:gd name="connsiteX18" fmla="*/ 156224 w 195035"/>
                <a:gd name="connsiteY18" fmla="*/ 97518 h 371152"/>
                <a:gd name="connsiteX19" fmla="*/ 156224 w 195035"/>
                <a:gd name="connsiteY19" fmla="*/ 98688 h 371152"/>
                <a:gd name="connsiteX20" fmla="*/ 156224 w 195035"/>
                <a:gd name="connsiteY20" fmla="*/ 98688 h 371152"/>
                <a:gd name="connsiteX21" fmla="*/ 98883 w 195035"/>
                <a:gd name="connsiteY21" fmla="*/ 156028 h 371152"/>
                <a:gd name="connsiteX22" fmla="*/ 96348 w 195035"/>
                <a:gd name="connsiteY22" fmla="*/ 156028 h 371152"/>
                <a:gd name="connsiteX23" fmla="*/ 39007 w 195035"/>
                <a:gd name="connsiteY23" fmla="*/ 98688 h 371152"/>
                <a:gd name="connsiteX24" fmla="*/ 39007 w 195035"/>
                <a:gd name="connsiteY24" fmla="*/ 96152 h 371152"/>
                <a:gd name="connsiteX25" fmla="*/ 96348 w 195035"/>
                <a:gd name="connsiteY25" fmla="*/ 38812 h 371152"/>
                <a:gd name="connsiteX26" fmla="*/ 98883 w 195035"/>
                <a:gd name="connsiteY26" fmla="*/ 38812 h 371152"/>
                <a:gd name="connsiteX27" fmla="*/ 156224 w 195035"/>
                <a:gd name="connsiteY27" fmla="*/ 96152 h 371152"/>
                <a:gd name="connsiteX28" fmla="*/ 156224 w 195035"/>
                <a:gd name="connsiteY28" fmla="*/ 97323 h 3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5035" h="371152">
                  <a:moveTo>
                    <a:pt x="98883" y="0"/>
                  </a:moveTo>
                  <a:lnTo>
                    <a:pt x="96348" y="0"/>
                  </a:lnTo>
                  <a:cubicBezTo>
                    <a:pt x="43298" y="0"/>
                    <a:pt x="0" y="43298"/>
                    <a:pt x="0" y="96348"/>
                  </a:cubicBezTo>
                  <a:lnTo>
                    <a:pt x="0" y="371153"/>
                  </a:lnTo>
                  <a:lnTo>
                    <a:pt x="99078" y="295284"/>
                  </a:lnTo>
                  <a:lnTo>
                    <a:pt x="195036" y="367837"/>
                  </a:lnTo>
                  <a:lnTo>
                    <a:pt x="195036" y="99078"/>
                  </a:lnTo>
                  <a:lnTo>
                    <a:pt x="195036" y="99078"/>
                  </a:lnTo>
                  <a:lnTo>
                    <a:pt x="195036" y="96348"/>
                  </a:lnTo>
                  <a:cubicBezTo>
                    <a:pt x="195036" y="43298"/>
                    <a:pt x="151933" y="0"/>
                    <a:pt x="98688" y="0"/>
                  </a:cubicBezTo>
                  <a:close/>
                  <a:moveTo>
                    <a:pt x="156224" y="289238"/>
                  </a:moveTo>
                  <a:lnTo>
                    <a:pt x="99078" y="246135"/>
                  </a:lnTo>
                  <a:lnTo>
                    <a:pt x="39202" y="292163"/>
                  </a:lnTo>
                  <a:lnTo>
                    <a:pt x="39202" y="175727"/>
                  </a:lnTo>
                  <a:cubicBezTo>
                    <a:pt x="55195" y="187624"/>
                    <a:pt x="74894" y="195036"/>
                    <a:pt x="96543" y="195036"/>
                  </a:cubicBezTo>
                  <a:lnTo>
                    <a:pt x="99078" y="195036"/>
                  </a:lnTo>
                  <a:cubicBezTo>
                    <a:pt x="120532" y="195036"/>
                    <a:pt x="140231" y="187624"/>
                    <a:pt x="156419" y="175727"/>
                  </a:cubicBezTo>
                  <a:lnTo>
                    <a:pt x="156419" y="289238"/>
                  </a:lnTo>
                  <a:close/>
                  <a:moveTo>
                    <a:pt x="156224" y="97518"/>
                  </a:moveTo>
                  <a:lnTo>
                    <a:pt x="156224" y="98688"/>
                  </a:lnTo>
                  <a:lnTo>
                    <a:pt x="156224" y="98688"/>
                  </a:lnTo>
                  <a:cubicBezTo>
                    <a:pt x="156224" y="130479"/>
                    <a:pt x="130479" y="156028"/>
                    <a:pt x="98883" y="156028"/>
                  </a:cubicBezTo>
                  <a:lnTo>
                    <a:pt x="96348" y="156028"/>
                  </a:lnTo>
                  <a:cubicBezTo>
                    <a:pt x="64752" y="156028"/>
                    <a:pt x="39007" y="130284"/>
                    <a:pt x="39007" y="98688"/>
                  </a:cubicBezTo>
                  <a:lnTo>
                    <a:pt x="39007" y="96152"/>
                  </a:lnTo>
                  <a:cubicBezTo>
                    <a:pt x="39007" y="64557"/>
                    <a:pt x="64752" y="38812"/>
                    <a:pt x="96348" y="38812"/>
                  </a:cubicBezTo>
                  <a:lnTo>
                    <a:pt x="98883" y="38812"/>
                  </a:lnTo>
                  <a:cubicBezTo>
                    <a:pt x="130479" y="38812"/>
                    <a:pt x="156224" y="64557"/>
                    <a:pt x="156224" y="96152"/>
                  </a:cubicBezTo>
                  <a:lnTo>
                    <a:pt x="156224" y="97323"/>
                  </a:lnTo>
                  <a:close/>
                </a:path>
              </a:pathLst>
            </a:custGeom>
            <a:solidFill>
              <a:srgbClr val="EFB827"/>
            </a:solidFill>
            <a:ln w="19447" cap="flat">
              <a:noFill/>
              <a:prstDash val="solid"/>
              <a:miter/>
            </a:ln>
          </p:spPr>
          <p:txBody>
            <a:bodyPr rtlCol="0" anchor="ctr"/>
            <a:lstStyle/>
            <a:p>
              <a:endParaRPr lang="en-US"/>
            </a:p>
          </p:txBody>
        </p:sp>
        <p:sp>
          <p:nvSpPr>
            <p:cNvPr id="53" name="Graphic 32">
              <a:extLst>
                <a:ext uri="{FF2B5EF4-FFF2-40B4-BE49-F238E27FC236}">
                  <a16:creationId xmlns:a16="http://schemas.microsoft.com/office/drawing/2014/main" id="{1A3D2D4D-9D6A-6542-8CB0-CFFA690EC78F}"/>
                </a:ext>
              </a:extLst>
            </p:cNvPr>
            <p:cNvSpPr/>
            <p:nvPr/>
          </p:nvSpPr>
          <p:spPr>
            <a:xfrm>
              <a:off x="1590751" y="3375284"/>
              <a:ext cx="39007" cy="39007"/>
            </a:xfrm>
            <a:custGeom>
              <a:avLst/>
              <a:gdLst>
                <a:gd name="connsiteX0" fmla="*/ 0 w 39007"/>
                <a:gd name="connsiteY0" fmla="*/ 0 h 39007"/>
                <a:gd name="connsiteX1" fmla="*/ 39007 w 39007"/>
                <a:gd name="connsiteY1" fmla="*/ 0 h 39007"/>
                <a:gd name="connsiteX2" fmla="*/ 39007 w 39007"/>
                <a:gd name="connsiteY2" fmla="*/ 39007 h 39007"/>
                <a:gd name="connsiteX3" fmla="*/ 0 w 39007"/>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9007" h="39007">
                  <a:moveTo>
                    <a:pt x="0" y="0"/>
                  </a:moveTo>
                  <a:lnTo>
                    <a:pt x="39007" y="0"/>
                  </a:lnTo>
                  <a:lnTo>
                    <a:pt x="39007" y="39007"/>
                  </a:lnTo>
                  <a:lnTo>
                    <a:pt x="0" y="39007"/>
                  </a:lnTo>
                  <a:close/>
                </a:path>
              </a:pathLst>
            </a:custGeom>
            <a:solidFill>
              <a:srgbClr val="4B9AC7"/>
            </a:solidFill>
            <a:ln w="19447" cap="flat">
              <a:noFill/>
              <a:prstDash val="solid"/>
              <a:miter/>
            </a:ln>
          </p:spPr>
          <p:txBody>
            <a:bodyPr rtlCol="0" anchor="ctr"/>
            <a:lstStyle/>
            <a:p>
              <a:endParaRPr lang="en-US"/>
            </a:p>
          </p:txBody>
        </p:sp>
        <p:sp>
          <p:nvSpPr>
            <p:cNvPr id="54" name="Graphic 32">
              <a:extLst>
                <a:ext uri="{FF2B5EF4-FFF2-40B4-BE49-F238E27FC236}">
                  <a16:creationId xmlns:a16="http://schemas.microsoft.com/office/drawing/2014/main" id="{CA92A423-9B33-9849-B75E-81C975DAA6D9}"/>
                </a:ext>
              </a:extLst>
            </p:cNvPr>
            <p:cNvSpPr/>
            <p:nvPr/>
          </p:nvSpPr>
          <p:spPr>
            <a:xfrm>
              <a:off x="1590751" y="3454078"/>
              <a:ext cx="39007" cy="39007"/>
            </a:xfrm>
            <a:custGeom>
              <a:avLst/>
              <a:gdLst>
                <a:gd name="connsiteX0" fmla="*/ 0 w 39007"/>
                <a:gd name="connsiteY0" fmla="*/ 0 h 39007"/>
                <a:gd name="connsiteX1" fmla="*/ 39007 w 39007"/>
                <a:gd name="connsiteY1" fmla="*/ 0 h 39007"/>
                <a:gd name="connsiteX2" fmla="*/ 39007 w 39007"/>
                <a:gd name="connsiteY2" fmla="*/ 39007 h 39007"/>
                <a:gd name="connsiteX3" fmla="*/ 0 w 39007"/>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9007" h="39007">
                  <a:moveTo>
                    <a:pt x="0" y="0"/>
                  </a:moveTo>
                  <a:lnTo>
                    <a:pt x="39007" y="0"/>
                  </a:lnTo>
                  <a:lnTo>
                    <a:pt x="39007" y="39007"/>
                  </a:lnTo>
                  <a:lnTo>
                    <a:pt x="0" y="39007"/>
                  </a:lnTo>
                  <a:close/>
                </a:path>
              </a:pathLst>
            </a:custGeom>
            <a:solidFill>
              <a:srgbClr val="4B9AC7"/>
            </a:solidFill>
            <a:ln w="19447" cap="flat">
              <a:noFill/>
              <a:prstDash val="solid"/>
              <a:miter/>
            </a:ln>
          </p:spPr>
          <p:txBody>
            <a:bodyPr rtlCol="0" anchor="ctr"/>
            <a:lstStyle/>
            <a:p>
              <a:endParaRPr lang="en-US"/>
            </a:p>
          </p:txBody>
        </p:sp>
        <p:sp>
          <p:nvSpPr>
            <p:cNvPr id="55" name="Graphic 32">
              <a:extLst>
                <a:ext uri="{FF2B5EF4-FFF2-40B4-BE49-F238E27FC236}">
                  <a16:creationId xmlns:a16="http://schemas.microsoft.com/office/drawing/2014/main" id="{C2354205-B13B-8144-89AE-459782E8F8D2}"/>
                </a:ext>
              </a:extLst>
            </p:cNvPr>
            <p:cNvSpPr/>
            <p:nvPr/>
          </p:nvSpPr>
          <p:spPr>
            <a:xfrm>
              <a:off x="1590751" y="3530532"/>
              <a:ext cx="39007" cy="39007"/>
            </a:xfrm>
            <a:custGeom>
              <a:avLst/>
              <a:gdLst>
                <a:gd name="connsiteX0" fmla="*/ 0 w 39007"/>
                <a:gd name="connsiteY0" fmla="*/ 0 h 39007"/>
                <a:gd name="connsiteX1" fmla="*/ 39007 w 39007"/>
                <a:gd name="connsiteY1" fmla="*/ 0 h 39007"/>
                <a:gd name="connsiteX2" fmla="*/ 39007 w 39007"/>
                <a:gd name="connsiteY2" fmla="*/ 39007 h 39007"/>
                <a:gd name="connsiteX3" fmla="*/ 0 w 39007"/>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9007" h="39007">
                  <a:moveTo>
                    <a:pt x="0" y="0"/>
                  </a:moveTo>
                  <a:lnTo>
                    <a:pt x="39007" y="0"/>
                  </a:lnTo>
                  <a:lnTo>
                    <a:pt x="39007" y="39007"/>
                  </a:lnTo>
                  <a:lnTo>
                    <a:pt x="0" y="39007"/>
                  </a:lnTo>
                  <a:close/>
                </a:path>
              </a:pathLst>
            </a:custGeom>
            <a:solidFill>
              <a:srgbClr val="4B9AC7"/>
            </a:solidFill>
            <a:ln w="19447" cap="flat">
              <a:noFill/>
              <a:prstDash val="solid"/>
              <a:miter/>
            </a:ln>
          </p:spPr>
          <p:txBody>
            <a:bodyPr rtlCol="0" anchor="ctr"/>
            <a:lstStyle/>
            <a:p>
              <a:endParaRPr lang="en-US"/>
            </a:p>
          </p:txBody>
        </p:sp>
        <p:sp>
          <p:nvSpPr>
            <p:cNvPr id="56" name="Graphic 32">
              <a:extLst>
                <a:ext uri="{FF2B5EF4-FFF2-40B4-BE49-F238E27FC236}">
                  <a16:creationId xmlns:a16="http://schemas.microsoft.com/office/drawing/2014/main" id="{DB165631-C6F7-1C4D-902F-97AD27D5506A}"/>
                </a:ext>
              </a:extLst>
            </p:cNvPr>
            <p:cNvSpPr/>
            <p:nvPr/>
          </p:nvSpPr>
          <p:spPr>
            <a:xfrm>
              <a:off x="1590751" y="3608546"/>
              <a:ext cx="39007" cy="39007"/>
            </a:xfrm>
            <a:custGeom>
              <a:avLst/>
              <a:gdLst>
                <a:gd name="connsiteX0" fmla="*/ 0 w 39007"/>
                <a:gd name="connsiteY0" fmla="*/ 0 h 39007"/>
                <a:gd name="connsiteX1" fmla="*/ 39007 w 39007"/>
                <a:gd name="connsiteY1" fmla="*/ 0 h 39007"/>
                <a:gd name="connsiteX2" fmla="*/ 39007 w 39007"/>
                <a:gd name="connsiteY2" fmla="*/ 39007 h 39007"/>
                <a:gd name="connsiteX3" fmla="*/ 0 w 39007"/>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9007" h="39007">
                  <a:moveTo>
                    <a:pt x="0" y="0"/>
                  </a:moveTo>
                  <a:lnTo>
                    <a:pt x="39007" y="0"/>
                  </a:lnTo>
                  <a:lnTo>
                    <a:pt x="39007" y="39007"/>
                  </a:lnTo>
                  <a:lnTo>
                    <a:pt x="0" y="39007"/>
                  </a:lnTo>
                  <a:close/>
                </a:path>
              </a:pathLst>
            </a:custGeom>
            <a:solidFill>
              <a:srgbClr val="4B9AC7"/>
            </a:solidFill>
            <a:ln w="19447" cap="flat">
              <a:noFill/>
              <a:prstDash val="solid"/>
              <a:miter/>
            </a:ln>
          </p:spPr>
          <p:txBody>
            <a:bodyPr rtlCol="0" anchor="ctr"/>
            <a:lstStyle/>
            <a:p>
              <a:endParaRPr lang="en-US"/>
            </a:p>
          </p:txBody>
        </p:sp>
        <p:sp>
          <p:nvSpPr>
            <p:cNvPr id="57" name="Graphic 32">
              <a:extLst>
                <a:ext uri="{FF2B5EF4-FFF2-40B4-BE49-F238E27FC236}">
                  <a16:creationId xmlns:a16="http://schemas.microsoft.com/office/drawing/2014/main" id="{7DCBCFB7-4ED3-274E-9A1A-106018C68F7A}"/>
                </a:ext>
              </a:extLst>
            </p:cNvPr>
            <p:cNvSpPr/>
            <p:nvPr/>
          </p:nvSpPr>
          <p:spPr>
            <a:xfrm>
              <a:off x="1590751" y="3686561"/>
              <a:ext cx="39007" cy="39007"/>
            </a:xfrm>
            <a:custGeom>
              <a:avLst/>
              <a:gdLst>
                <a:gd name="connsiteX0" fmla="*/ 0 w 39007"/>
                <a:gd name="connsiteY0" fmla="*/ 0 h 39007"/>
                <a:gd name="connsiteX1" fmla="*/ 39007 w 39007"/>
                <a:gd name="connsiteY1" fmla="*/ 0 h 39007"/>
                <a:gd name="connsiteX2" fmla="*/ 39007 w 39007"/>
                <a:gd name="connsiteY2" fmla="*/ 39007 h 39007"/>
                <a:gd name="connsiteX3" fmla="*/ 0 w 39007"/>
                <a:gd name="connsiteY3" fmla="*/ 39007 h 39007"/>
              </a:gdLst>
              <a:ahLst/>
              <a:cxnLst>
                <a:cxn ang="0">
                  <a:pos x="connsiteX0" y="connsiteY0"/>
                </a:cxn>
                <a:cxn ang="0">
                  <a:pos x="connsiteX1" y="connsiteY1"/>
                </a:cxn>
                <a:cxn ang="0">
                  <a:pos x="connsiteX2" y="connsiteY2"/>
                </a:cxn>
                <a:cxn ang="0">
                  <a:pos x="connsiteX3" y="connsiteY3"/>
                </a:cxn>
              </a:cxnLst>
              <a:rect l="l" t="t" r="r" b="b"/>
              <a:pathLst>
                <a:path w="39007" h="39007">
                  <a:moveTo>
                    <a:pt x="0" y="0"/>
                  </a:moveTo>
                  <a:lnTo>
                    <a:pt x="39007" y="0"/>
                  </a:lnTo>
                  <a:lnTo>
                    <a:pt x="39007" y="39007"/>
                  </a:lnTo>
                  <a:lnTo>
                    <a:pt x="0" y="39007"/>
                  </a:lnTo>
                  <a:close/>
                </a:path>
              </a:pathLst>
            </a:custGeom>
            <a:solidFill>
              <a:srgbClr val="4B9AC7"/>
            </a:solidFill>
            <a:ln w="19447" cap="flat">
              <a:noFill/>
              <a:prstDash val="solid"/>
              <a:miter/>
            </a:ln>
          </p:spPr>
          <p:txBody>
            <a:bodyPr rtlCol="0" anchor="ctr"/>
            <a:lstStyle/>
            <a:p>
              <a:endParaRPr lang="en-US"/>
            </a:p>
          </p:txBody>
        </p:sp>
      </p:grpSp>
      <p:sp>
        <p:nvSpPr>
          <p:cNvPr id="58" name="Graphic 32">
            <a:extLst>
              <a:ext uri="{FF2B5EF4-FFF2-40B4-BE49-F238E27FC236}">
                <a16:creationId xmlns:a16="http://schemas.microsoft.com/office/drawing/2014/main" id="{6901F9A4-711D-B044-A400-FF2476161AFD}"/>
              </a:ext>
            </a:extLst>
          </p:cNvPr>
          <p:cNvSpPr/>
          <p:nvPr/>
        </p:nvSpPr>
        <p:spPr>
          <a:xfrm>
            <a:off x="1099457" y="2634344"/>
            <a:ext cx="1872342" cy="1872342"/>
          </a:xfrm>
          <a:custGeom>
            <a:avLst/>
            <a:gdLst>
              <a:gd name="connsiteX0" fmla="*/ 0 w 1872342"/>
              <a:gd name="connsiteY0" fmla="*/ 0 h 1872342"/>
              <a:gd name="connsiteX1" fmla="*/ 1872342 w 1872342"/>
              <a:gd name="connsiteY1" fmla="*/ 0 h 1872342"/>
              <a:gd name="connsiteX2" fmla="*/ 1872342 w 1872342"/>
              <a:gd name="connsiteY2" fmla="*/ 1872342 h 1872342"/>
              <a:gd name="connsiteX3" fmla="*/ 0 w 1872342"/>
              <a:gd name="connsiteY3" fmla="*/ 1872342 h 1872342"/>
            </a:gdLst>
            <a:ahLst/>
            <a:cxnLst>
              <a:cxn ang="0">
                <a:pos x="connsiteX0" y="connsiteY0"/>
              </a:cxn>
              <a:cxn ang="0">
                <a:pos x="connsiteX1" y="connsiteY1"/>
              </a:cxn>
              <a:cxn ang="0">
                <a:pos x="connsiteX2" y="connsiteY2"/>
              </a:cxn>
              <a:cxn ang="0">
                <a:pos x="connsiteX3" y="connsiteY3"/>
              </a:cxn>
            </a:cxnLst>
            <a:rect l="l" t="t" r="r" b="b"/>
            <a:pathLst>
              <a:path w="1872342" h="1872342">
                <a:moveTo>
                  <a:pt x="0" y="0"/>
                </a:moveTo>
                <a:lnTo>
                  <a:pt x="1872342" y="0"/>
                </a:lnTo>
                <a:lnTo>
                  <a:pt x="1872342" y="1872342"/>
                </a:lnTo>
                <a:lnTo>
                  <a:pt x="0" y="1872342"/>
                </a:lnTo>
                <a:close/>
              </a:path>
            </a:pathLst>
          </a:custGeom>
          <a:noFill/>
          <a:ln w="19447" cap="flat">
            <a:noFill/>
            <a:prstDash val="solid"/>
            <a:miter/>
          </a:ln>
        </p:spPr>
        <p:txBody>
          <a:bodyPr rtlCol="0" anchor="ctr"/>
          <a:lstStyle/>
          <a:p>
            <a:endParaRPr lang="en-US"/>
          </a:p>
        </p:txBody>
      </p:sp>
      <p:grpSp>
        <p:nvGrpSpPr>
          <p:cNvPr id="59" name="Graphic 9" descr="Building outline">
            <a:extLst>
              <a:ext uri="{FF2B5EF4-FFF2-40B4-BE49-F238E27FC236}">
                <a16:creationId xmlns:a16="http://schemas.microsoft.com/office/drawing/2014/main" id="{67D67487-ECEF-CE40-99B7-1880D0A9C130}"/>
              </a:ext>
            </a:extLst>
          </p:cNvPr>
          <p:cNvGrpSpPr/>
          <p:nvPr/>
        </p:nvGrpSpPr>
        <p:grpSpPr>
          <a:xfrm>
            <a:off x="4016830" y="2821196"/>
            <a:ext cx="990162" cy="1378749"/>
            <a:chOff x="4282111" y="3179291"/>
            <a:chExt cx="670451" cy="933568"/>
          </a:xfrm>
          <a:solidFill>
            <a:srgbClr val="6FAACC"/>
          </a:solidFill>
        </p:grpSpPr>
        <p:sp>
          <p:nvSpPr>
            <p:cNvPr id="60" name="Graphic 9" descr="Building outline">
              <a:extLst>
                <a:ext uri="{FF2B5EF4-FFF2-40B4-BE49-F238E27FC236}">
                  <a16:creationId xmlns:a16="http://schemas.microsoft.com/office/drawing/2014/main" id="{9C80D2B4-7A79-3B4C-BEFB-2706319D04A9}"/>
                </a:ext>
              </a:extLst>
            </p:cNvPr>
            <p:cNvSpPr/>
            <p:nvPr/>
          </p:nvSpPr>
          <p:spPr>
            <a:xfrm>
              <a:off x="4282111" y="3179291"/>
              <a:ext cx="670451" cy="933568"/>
            </a:xfrm>
            <a:custGeom>
              <a:avLst/>
              <a:gdLst>
                <a:gd name="connsiteX0" fmla="*/ 586645 w 670451"/>
                <a:gd name="connsiteY0" fmla="*/ 909624 h 933568"/>
                <a:gd name="connsiteX1" fmla="*/ 586645 w 670451"/>
                <a:gd name="connsiteY1" fmla="*/ 71834 h 933568"/>
                <a:gd name="connsiteX2" fmla="*/ 526784 w 670451"/>
                <a:gd name="connsiteY2" fmla="*/ 71834 h 933568"/>
                <a:gd name="connsiteX3" fmla="*/ 526784 w 670451"/>
                <a:gd name="connsiteY3" fmla="*/ 0 h 933568"/>
                <a:gd name="connsiteX4" fmla="*/ 143668 w 670451"/>
                <a:gd name="connsiteY4" fmla="*/ 0 h 933568"/>
                <a:gd name="connsiteX5" fmla="*/ 143668 w 670451"/>
                <a:gd name="connsiteY5" fmla="*/ 71834 h 933568"/>
                <a:gd name="connsiteX6" fmla="*/ 83806 w 670451"/>
                <a:gd name="connsiteY6" fmla="*/ 71834 h 933568"/>
                <a:gd name="connsiteX7" fmla="*/ 83806 w 670451"/>
                <a:gd name="connsiteY7" fmla="*/ 909624 h 933568"/>
                <a:gd name="connsiteX8" fmla="*/ 0 w 670451"/>
                <a:gd name="connsiteY8" fmla="*/ 909624 h 933568"/>
                <a:gd name="connsiteX9" fmla="*/ 0 w 670451"/>
                <a:gd name="connsiteY9" fmla="*/ 933568 h 933568"/>
                <a:gd name="connsiteX10" fmla="*/ 670452 w 670451"/>
                <a:gd name="connsiteY10" fmla="*/ 933568 h 933568"/>
                <a:gd name="connsiteX11" fmla="*/ 670452 w 670451"/>
                <a:gd name="connsiteY11" fmla="*/ 909624 h 933568"/>
                <a:gd name="connsiteX12" fmla="*/ 167613 w 670451"/>
                <a:gd name="connsiteY12" fmla="*/ 23945 h 933568"/>
                <a:gd name="connsiteX13" fmla="*/ 502839 w 670451"/>
                <a:gd name="connsiteY13" fmla="*/ 23945 h 933568"/>
                <a:gd name="connsiteX14" fmla="*/ 502839 w 670451"/>
                <a:gd name="connsiteY14" fmla="*/ 71834 h 933568"/>
                <a:gd name="connsiteX15" fmla="*/ 167613 w 670451"/>
                <a:gd name="connsiteY15" fmla="*/ 71834 h 933568"/>
                <a:gd name="connsiteX16" fmla="*/ 107751 w 670451"/>
                <a:gd name="connsiteY16" fmla="*/ 95779 h 933568"/>
                <a:gd name="connsiteX17" fmla="*/ 562701 w 670451"/>
                <a:gd name="connsiteY17" fmla="*/ 95779 h 933568"/>
                <a:gd name="connsiteX18" fmla="*/ 562701 w 670451"/>
                <a:gd name="connsiteY18" fmla="*/ 909624 h 933568"/>
                <a:gd name="connsiteX19" fmla="*/ 359171 w 670451"/>
                <a:gd name="connsiteY19" fmla="*/ 909624 h 933568"/>
                <a:gd name="connsiteX20" fmla="*/ 359171 w 670451"/>
                <a:gd name="connsiteY20" fmla="*/ 778203 h 933568"/>
                <a:gd name="connsiteX21" fmla="*/ 311281 w 670451"/>
                <a:gd name="connsiteY21" fmla="*/ 778203 h 933568"/>
                <a:gd name="connsiteX22" fmla="*/ 311281 w 670451"/>
                <a:gd name="connsiteY22" fmla="*/ 909624 h 933568"/>
                <a:gd name="connsiteX23" fmla="*/ 107751 w 670451"/>
                <a:gd name="connsiteY23" fmla="*/ 909624 h 93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0451" h="933568">
                  <a:moveTo>
                    <a:pt x="586645" y="909624"/>
                  </a:moveTo>
                  <a:lnTo>
                    <a:pt x="586645" y="71834"/>
                  </a:lnTo>
                  <a:lnTo>
                    <a:pt x="526784" y="71834"/>
                  </a:lnTo>
                  <a:lnTo>
                    <a:pt x="526784" y="0"/>
                  </a:lnTo>
                  <a:lnTo>
                    <a:pt x="143668" y="0"/>
                  </a:lnTo>
                  <a:lnTo>
                    <a:pt x="143668" y="71834"/>
                  </a:lnTo>
                  <a:lnTo>
                    <a:pt x="83806" y="71834"/>
                  </a:lnTo>
                  <a:lnTo>
                    <a:pt x="83806" y="909624"/>
                  </a:lnTo>
                  <a:lnTo>
                    <a:pt x="0" y="909624"/>
                  </a:lnTo>
                  <a:lnTo>
                    <a:pt x="0" y="933568"/>
                  </a:lnTo>
                  <a:lnTo>
                    <a:pt x="670452" y="933568"/>
                  </a:lnTo>
                  <a:lnTo>
                    <a:pt x="670452" y="909624"/>
                  </a:lnTo>
                  <a:close/>
                  <a:moveTo>
                    <a:pt x="167613" y="23945"/>
                  </a:moveTo>
                  <a:lnTo>
                    <a:pt x="502839" y="23945"/>
                  </a:lnTo>
                  <a:lnTo>
                    <a:pt x="502839" y="71834"/>
                  </a:lnTo>
                  <a:lnTo>
                    <a:pt x="167613" y="71834"/>
                  </a:lnTo>
                  <a:close/>
                  <a:moveTo>
                    <a:pt x="107751" y="95779"/>
                  </a:moveTo>
                  <a:lnTo>
                    <a:pt x="562701" y="95779"/>
                  </a:lnTo>
                  <a:lnTo>
                    <a:pt x="562701" y="909624"/>
                  </a:lnTo>
                  <a:lnTo>
                    <a:pt x="359171" y="909624"/>
                  </a:lnTo>
                  <a:lnTo>
                    <a:pt x="359171" y="778203"/>
                  </a:lnTo>
                  <a:lnTo>
                    <a:pt x="311281" y="778203"/>
                  </a:lnTo>
                  <a:lnTo>
                    <a:pt x="311281" y="909624"/>
                  </a:lnTo>
                  <a:lnTo>
                    <a:pt x="107751" y="909624"/>
                  </a:lnTo>
                  <a:close/>
                </a:path>
              </a:pathLst>
            </a:custGeom>
            <a:grpFill/>
            <a:ln w="11906" cap="flat">
              <a:noFill/>
              <a:prstDash val="solid"/>
              <a:miter/>
            </a:ln>
          </p:spPr>
          <p:txBody>
            <a:bodyPr rtlCol="0" anchor="ctr"/>
            <a:lstStyle/>
            <a:p>
              <a:endParaRPr lang="en-US"/>
            </a:p>
          </p:txBody>
        </p:sp>
        <p:sp>
          <p:nvSpPr>
            <p:cNvPr id="61" name="Graphic 9" descr="Building outline">
              <a:extLst>
                <a:ext uri="{FF2B5EF4-FFF2-40B4-BE49-F238E27FC236}">
                  <a16:creationId xmlns:a16="http://schemas.microsoft.com/office/drawing/2014/main" id="{08CF19EA-B406-A14B-A705-F3D3B1CFC232}"/>
                </a:ext>
              </a:extLst>
            </p:cNvPr>
            <p:cNvSpPr/>
            <p:nvPr/>
          </p:nvSpPr>
          <p:spPr>
            <a:xfrm>
              <a:off x="4473668" y="3598323"/>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2" name="Graphic 9" descr="Building outline">
              <a:extLst>
                <a:ext uri="{FF2B5EF4-FFF2-40B4-BE49-F238E27FC236}">
                  <a16:creationId xmlns:a16="http://schemas.microsoft.com/office/drawing/2014/main" id="{35240B20-5E19-D446-8C32-48F6F9FB0F1A}"/>
                </a:ext>
              </a:extLst>
            </p:cNvPr>
            <p:cNvSpPr/>
            <p:nvPr/>
          </p:nvSpPr>
          <p:spPr>
            <a:xfrm>
              <a:off x="4473668" y="3478600"/>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3" name="Graphic 9" descr="Building outline">
              <a:extLst>
                <a:ext uri="{FF2B5EF4-FFF2-40B4-BE49-F238E27FC236}">
                  <a16:creationId xmlns:a16="http://schemas.microsoft.com/office/drawing/2014/main" id="{F5C62DE1-C3DC-AA44-8A1F-B82B9A37830B}"/>
                </a:ext>
              </a:extLst>
            </p:cNvPr>
            <p:cNvSpPr/>
            <p:nvPr/>
          </p:nvSpPr>
          <p:spPr>
            <a:xfrm>
              <a:off x="4473668" y="3718047"/>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4" name="Graphic 9" descr="Building outline">
              <a:extLst>
                <a:ext uri="{FF2B5EF4-FFF2-40B4-BE49-F238E27FC236}">
                  <a16:creationId xmlns:a16="http://schemas.microsoft.com/office/drawing/2014/main" id="{4B5752D7-5051-2A4A-95B2-3BC4AD1EFD1A}"/>
                </a:ext>
              </a:extLst>
            </p:cNvPr>
            <p:cNvSpPr/>
            <p:nvPr/>
          </p:nvSpPr>
          <p:spPr>
            <a:xfrm>
              <a:off x="4473668" y="3837771"/>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5" name="Graphic 9" descr="Building outline">
              <a:extLst>
                <a:ext uri="{FF2B5EF4-FFF2-40B4-BE49-F238E27FC236}">
                  <a16:creationId xmlns:a16="http://schemas.microsoft.com/office/drawing/2014/main" id="{56B60057-813F-A349-9AD7-53C8F5FAAF85}"/>
                </a:ext>
              </a:extLst>
            </p:cNvPr>
            <p:cNvSpPr/>
            <p:nvPr/>
          </p:nvSpPr>
          <p:spPr>
            <a:xfrm>
              <a:off x="4593392" y="3598323"/>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6" name="Graphic 9" descr="Building outline">
              <a:extLst>
                <a:ext uri="{FF2B5EF4-FFF2-40B4-BE49-F238E27FC236}">
                  <a16:creationId xmlns:a16="http://schemas.microsoft.com/office/drawing/2014/main" id="{2C4DF501-D1AA-AA4D-8B85-2AE8216F35FC}"/>
                </a:ext>
              </a:extLst>
            </p:cNvPr>
            <p:cNvSpPr/>
            <p:nvPr/>
          </p:nvSpPr>
          <p:spPr>
            <a:xfrm>
              <a:off x="4593392" y="3837771"/>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7" name="Graphic 9" descr="Building outline">
              <a:extLst>
                <a:ext uri="{FF2B5EF4-FFF2-40B4-BE49-F238E27FC236}">
                  <a16:creationId xmlns:a16="http://schemas.microsoft.com/office/drawing/2014/main" id="{C7574DA2-2DBC-BA4F-82A8-6ABD07875626}"/>
                </a:ext>
              </a:extLst>
            </p:cNvPr>
            <p:cNvSpPr/>
            <p:nvPr/>
          </p:nvSpPr>
          <p:spPr>
            <a:xfrm>
              <a:off x="4713115" y="3957494"/>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8" name="Graphic 9" descr="Building outline">
              <a:extLst>
                <a:ext uri="{FF2B5EF4-FFF2-40B4-BE49-F238E27FC236}">
                  <a16:creationId xmlns:a16="http://schemas.microsoft.com/office/drawing/2014/main" id="{686ACE16-63A9-E940-81D3-1127ECAB2967}"/>
                </a:ext>
              </a:extLst>
            </p:cNvPr>
            <p:cNvSpPr/>
            <p:nvPr/>
          </p:nvSpPr>
          <p:spPr>
            <a:xfrm>
              <a:off x="4713115" y="3358876"/>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69" name="Graphic 9" descr="Building outline">
              <a:extLst>
                <a:ext uri="{FF2B5EF4-FFF2-40B4-BE49-F238E27FC236}">
                  <a16:creationId xmlns:a16="http://schemas.microsoft.com/office/drawing/2014/main" id="{84A52C11-FAEB-1745-9C63-044E00F6DDBF}"/>
                </a:ext>
              </a:extLst>
            </p:cNvPr>
            <p:cNvSpPr/>
            <p:nvPr/>
          </p:nvSpPr>
          <p:spPr>
            <a:xfrm>
              <a:off x="4593392" y="3718047"/>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0" name="Graphic 9" descr="Building outline">
              <a:extLst>
                <a:ext uri="{FF2B5EF4-FFF2-40B4-BE49-F238E27FC236}">
                  <a16:creationId xmlns:a16="http://schemas.microsoft.com/office/drawing/2014/main" id="{C5A9BBCC-F23C-8F40-ADCF-32BB7E14BD0F}"/>
                </a:ext>
              </a:extLst>
            </p:cNvPr>
            <p:cNvSpPr/>
            <p:nvPr/>
          </p:nvSpPr>
          <p:spPr>
            <a:xfrm>
              <a:off x="4593392" y="3478600"/>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1" name="Graphic 9" descr="Building outline">
              <a:extLst>
                <a:ext uri="{FF2B5EF4-FFF2-40B4-BE49-F238E27FC236}">
                  <a16:creationId xmlns:a16="http://schemas.microsoft.com/office/drawing/2014/main" id="{D424A32C-6225-8445-9EC8-DF574D3F33BD}"/>
                </a:ext>
              </a:extLst>
            </p:cNvPr>
            <p:cNvSpPr/>
            <p:nvPr/>
          </p:nvSpPr>
          <p:spPr>
            <a:xfrm>
              <a:off x="4593392" y="3358876"/>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2" name="Graphic 9" descr="Building outline">
              <a:extLst>
                <a:ext uri="{FF2B5EF4-FFF2-40B4-BE49-F238E27FC236}">
                  <a16:creationId xmlns:a16="http://schemas.microsoft.com/office/drawing/2014/main" id="{E31AEB3F-6622-7D41-B64C-FCABAD679026}"/>
                </a:ext>
              </a:extLst>
            </p:cNvPr>
            <p:cNvSpPr/>
            <p:nvPr/>
          </p:nvSpPr>
          <p:spPr>
            <a:xfrm>
              <a:off x="4473668" y="3358876"/>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3" name="Graphic 9" descr="Building outline">
              <a:extLst>
                <a:ext uri="{FF2B5EF4-FFF2-40B4-BE49-F238E27FC236}">
                  <a16:creationId xmlns:a16="http://schemas.microsoft.com/office/drawing/2014/main" id="{A5709058-A2CE-AA45-AEE0-5FF3F547DA62}"/>
                </a:ext>
              </a:extLst>
            </p:cNvPr>
            <p:cNvSpPr/>
            <p:nvPr/>
          </p:nvSpPr>
          <p:spPr>
            <a:xfrm>
              <a:off x="4473668" y="3957494"/>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4" name="Graphic 9" descr="Building outline">
              <a:extLst>
                <a:ext uri="{FF2B5EF4-FFF2-40B4-BE49-F238E27FC236}">
                  <a16:creationId xmlns:a16="http://schemas.microsoft.com/office/drawing/2014/main" id="{6CD5D765-1197-EA45-A3EE-62B3B3D00DBF}"/>
                </a:ext>
              </a:extLst>
            </p:cNvPr>
            <p:cNvSpPr/>
            <p:nvPr/>
          </p:nvSpPr>
          <p:spPr>
            <a:xfrm>
              <a:off x="4713115" y="3598323"/>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5" name="Graphic 9" descr="Building outline">
              <a:extLst>
                <a:ext uri="{FF2B5EF4-FFF2-40B4-BE49-F238E27FC236}">
                  <a16:creationId xmlns:a16="http://schemas.microsoft.com/office/drawing/2014/main" id="{17D687F9-5A4D-1A4E-A853-B91968CF131F}"/>
                </a:ext>
              </a:extLst>
            </p:cNvPr>
            <p:cNvSpPr/>
            <p:nvPr/>
          </p:nvSpPr>
          <p:spPr>
            <a:xfrm>
              <a:off x="4713115" y="3718047"/>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6" name="Graphic 9" descr="Building outline">
              <a:extLst>
                <a:ext uri="{FF2B5EF4-FFF2-40B4-BE49-F238E27FC236}">
                  <a16:creationId xmlns:a16="http://schemas.microsoft.com/office/drawing/2014/main" id="{1646A3ED-F10F-3446-96E5-18711569CECA}"/>
                </a:ext>
              </a:extLst>
            </p:cNvPr>
            <p:cNvSpPr/>
            <p:nvPr/>
          </p:nvSpPr>
          <p:spPr>
            <a:xfrm>
              <a:off x="4713115" y="3837771"/>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sp>
          <p:nvSpPr>
            <p:cNvPr id="77" name="Graphic 9" descr="Building outline">
              <a:extLst>
                <a:ext uri="{FF2B5EF4-FFF2-40B4-BE49-F238E27FC236}">
                  <a16:creationId xmlns:a16="http://schemas.microsoft.com/office/drawing/2014/main" id="{128C52EF-ADA5-404A-9F5C-FEF2474E4829}"/>
                </a:ext>
              </a:extLst>
            </p:cNvPr>
            <p:cNvSpPr/>
            <p:nvPr/>
          </p:nvSpPr>
          <p:spPr>
            <a:xfrm>
              <a:off x="4713115" y="3478600"/>
              <a:ext cx="47889" cy="71834"/>
            </a:xfrm>
            <a:custGeom>
              <a:avLst/>
              <a:gdLst>
                <a:gd name="connsiteX0" fmla="*/ 0 w 47889"/>
                <a:gd name="connsiteY0" fmla="*/ 0 h 71834"/>
                <a:gd name="connsiteX1" fmla="*/ 47889 w 47889"/>
                <a:gd name="connsiteY1" fmla="*/ 0 h 71834"/>
                <a:gd name="connsiteX2" fmla="*/ 47889 w 47889"/>
                <a:gd name="connsiteY2" fmla="*/ 71834 h 71834"/>
                <a:gd name="connsiteX3" fmla="*/ 0 w 47889"/>
                <a:gd name="connsiteY3" fmla="*/ 71834 h 71834"/>
              </a:gdLst>
              <a:ahLst/>
              <a:cxnLst>
                <a:cxn ang="0">
                  <a:pos x="connsiteX0" y="connsiteY0"/>
                </a:cxn>
                <a:cxn ang="0">
                  <a:pos x="connsiteX1" y="connsiteY1"/>
                </a:cxn>
                <a:cxn ang="0">
                  <a:pos x="connsiteX2" y="connsiteY2"/>
                </a:cxn>
                <a:cxn ang="0">
                  <a:pos x="connsiteX3" y="connsiteY3"/>
                </a:cxn>
              </a:cxnLst>
              <a:rect l="l" t="t" r="r" b="b"/>
              <a:pathLst>
                <a:path w="47889" h="71834">
                  <a:moveTo>
                    <a:pt x="0" y="0"/>
                  </a:moveTo>
                  <a:lnTo>
                    <a:pt x="47889" y="0"/>
                  </a:lnTo>
                  <a:lnTo>
                    <a:pt x="47889" y="71834"/>
                  </a:lnTo>
                  <a:lnTo>
                    <a:pt x="0" y="71834"/>
                  </a:lnTo>
                  <a:close/>
                </a:path>
              </a:pathLst>
            </a:custGeom>
            <a:grpFill/>
            <a:ln w="11906" cap="flat">
              <a:noFill/>
              <a:prstDash val="solid"/>
              <a:miter/>
            </a:ln>
          </p:spPr>
          <p:txBody>
            <a:bodyPr rtlCol="0" anchor="ctr"/>
            <a:lstStyle/>
            <a:p>
              <a:endParaRPr lang="en-US"/>
            </a:p>
          </p:txBody>
        </p:sp>
      </p:grpSp>
    </p:spTree>
    <p:extLst>
      <p:ext uri="{BB962C8B-B14F-4D97-AF65-F5344CB8AC3E}">
        <p14:creationId xmlns:p14="http://schemas.microsoft.com/office/powerpoint/2010/main" val="16040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Retrocession Structure</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3071358"/>
            <a:ext cx="3721100" cy="3215142"/>
          </a:xfrm>
        </p:spPr>
        <p:txBody>
          <a:bodyPr/>
          <a:lstStyle/>
          <a:p>
            <a:r>
              <a:rPr lang="en-US" dirty="0"/>
              <a:t>Automatic Treaty</a:t>
            </a:r>
          </a:p>
          <a:p>
            <a:pPr lvl="1"/>
            <a:r>
              <a:rPr lang="en-US" dirty="0"/>
              <a:t>Ceding company must cede all policies that meet criteria, and the reinsurer must accept these policies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Automatic, Facultative, and Facultative Obligatory</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0FF2168A-553F-3B44-BF0B-894E2620027A}"/>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11</a:t>
            </a:fld>
            <a:endParaRPr lang="en-US"/>
          </a:p>
        </p:txBody>
      </p:sp>
      <p:sp>
        <p:nvSpPr>
          <p:cNvPr id="13" name="Content Placeholder 2">
            <a:extLst>
              <a:ext uri="{FF2B5EF4-FFF2-40B4-BE49-F238E27FC236}">
                <a16:creationId xmlns:a16="http://schemas.microsoft.com/office/drawing/2014/main" id="{93F4D9A0-AA46-2541-A74D-601948490B26}"/>
              </a:ext>
            </a:extLst>
          </p:cNvPr>
          <p:cNvSpPr txBox="1">
            <a:spLocks/>
          </p:cNvSpPr>
          <p:nvPr/>
        </p:nvSpPr>
        <p:spPr>
          <a:xfrm>
            <a:off x="4354286" y="3071358"/>
            <a:ext cx="4027714" cy="3215142"/>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Facultative Treaty</a:t>
            </a:r>
            <a:br>
              <a:rPr lang="en-US" dirty="0"/>
            </a:br>
            <a:r>
              <a:rPr lang="en-US" dirty="0"/>
              <a:t>(the focus of this talk)</a:t>
            </a:r>
          </a:p>
          <a:p>
            <a:pPr lvl="1"/>
            <a:r>
              <a:rPr lang="en-US" dirty="0"/>
              <a:t>Reinsurer underwrites proposed policies and either rejects or issues a quote</a:t>
            </a:r>
          </a:p>
        </p:txBody>
      </p:sp>
      <p:sp>
        <p:nvSpPr>
          <p:cNvPr id="14" name="Content Placeholder 2">
            <a:extLst>
              <a:ext uri="{FF2B5EF4-FFF2-40B4-BE49-F238E27FC236}">
                <a16:creationId xmlns:a16="http://schemas.microsoft.com/office/drawing/2014/main" id="{897F67CF-9572-C54E-A2D1-CA68D8E95AF3}"/>
              </a:ext>
            </a:extLst>
          </p:cNvPr>
          <p:cNvSpPr txBox="1">
            <a:spLocks/>
          </p:cNvSpPr>
          <p:nvPr/>
        </p:nvSpPr>
        <p:spPr>
          <a:xfrm>
            <a:off x="8316686" y="3071358"/>
            <a:ext cx="3646714" cy="151641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Facultative Obligatory Treaty</a:t>
            </a:r>
          </a:p>
          <a:p>
            <a:pPr lvl="1"/>
            <a:r>
              <a:rPr lang="en-US" dirty="0"/>
              <a:t>A hybrid of automatic and facultative</a:t>
            </a:r>
          </a:p>
        </p:txBody>
      </p:sp>
      <p:grpSp>
        <p:nvGrpSpPr>
          <p:cNvPr id="15" name="Group 14">
            <a:extLst>
              <a:ext uri="{FF2B5EF4-FFF2-40B4-BE49-F238E27FC236}">
                <a16:creationId xmlns:a16="http://schemas.microsoft.com/office/drawing/2014/main" id="{0C06AE6D-9EB6-2F46-9023-D02121FE0650}"/>
              </a:ext>
            </a:extLst>
          </p:cNvPr>
          <p:cNvGrpSpPr/>
          <p:nvPr/>
        </p:nvGrpSpPr>
        <p:grpSpPr>
          <a:xfrm>
            <a:off x="1628571" y="1676509"/>
            <a:ext cx="1158171" cy="1369035"/>
            <a:chOff x="10609263" y="1549400"/>
            <a:chExt cx="584200" cy="690563"/>
          </a:xfrm>
        </p:grpSpPr>
        <p:sp>
          <p:nvSpPr>
            <p:cNvPr id="16" name="AutoShape 3">
              <a:extLst>
                <a:ext uri="{FF2B5EF4-FFF2-40B4-BE49-F238E27FC236}">
                  <a16:creationId xmlns:a16="http://schemas.microsoft.com/office/drawing/2014/main" id="{A131771B-B9CF-574F-878B-061E2CA82C57}"/>
                </a:ext>
              </a:extLst>
            </p:cNvPr>
            <p:cNvSpPr>
              <a:spLocks noChangeAspect="1" noChangeArrowheads="1" noTextEdit="1"/>
            </p:cNvSpPr>
            <p:nvPr/>
          </p:nvSpPr>
          <p:spPr bwMode="auto">
            <a:xfrm>
              <a:off x="10609263" y="1549400"/>
              <a:ext cx="5842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11173D8-5E76-444B-9BCF-601155D698A6}"/>
                </a:ext>
              </a:extLst>
            </p:cNvPr>
            <p:cNvSpPr>
              <a:spLocks noEditPoints="1"/>
            </p:cNvSpPr>
            <p:nvPr/>
          </p:nvSpPr>
          <p:spPr bwMode="auto">
            <a:xfrm>
              <a:off x="10920413" y="1963738"/>
              <a:ext cx="273050" cy="276225"/>
            </a:xfrm>
            <a:custGeom>
              <a:avLst/>
              <a:gdLst>
                <a:gd name="T0" fmla="*/ 265 w 276"/>
                <a:gd name="T1" fmla="*/ 85 h 277"/>
                <a:gd name="T2" fmla="*/ 215 w 276"/>
                <a:gd name="T3" fmla="*/ 24 h 277"/>
                <a:gd name="T4" fmla="*/ 138 w 276"/>
                <a:gd name="T5" fmla="*/ 0 h 277"/>
                <a:gd name="T6" fmla="*/ 84 w 276"/>
                <a:gd name="T7" fmla="*/ 11 h 277"/>
                <a:gd name="T8" fmla="*/ 23 w 276"/>
                <a:gd name="T9" fmla="*/ 61 h 277"/>
                <a:gd name="T10" fmla="*/ 0 w 276"/>
                <a:gd name="T11" fmla="*/ 138 h 277"/>
                <a:gd name="T12" fmla="*/ 10 w 276"/>
                <a:gd name="T13" fmla="*/ 192 h 277"/>
                <a:gd name="T14" fmla="*/ 61 w 276"/>
                <a:gd name="T15" fmla="*/ 253 h 277"/>
                <a:gd name="T16" fmla="*/ 138 w 276"/>
                <a:gd name="T17" fmla="*/ 277 h 277"/>
                <a:gd name="T18" fmla="*/ 192 w 276"/>
                <a:gd name="T19" fmla="*/ 266 h 277"/>
                <a:gd name="T20" fmla="*/ 252 w 276"/>
                <a:gd name="T21" fmla="*/ 216 h 277"/>
                <a:gd name="T22" fmla="*/ 276 w 276"/>
                <a:gd name="T23" fmla="*/ 138 h 277"/>
                <a:gd name="T24" fmla="*/ 265 w 276"/>
                <a:gd name="T25" fmla="*/ 85 h 277"/>
                <a:gd name="T26" fmla="*/ 241 w 276"/>
                <a:gd name="T27" fmla="*/ 182 h 277"/>
                <a:gd name="T28" fmla="*/ 200 w 276"/>
                <a:gd name="T29" fmla="*/ 231 h 277"/>
                <a:gd name="T30" fmla="*/ 138 w 276"/>
                <a:gd name="T31" fmla="*/ 250 h 277"/>
                <a:gd name="T32" fmla="*/ 94 w 276"/>
                <a:gd name="T33" fmla="*/ 241 h 277"/>
                <a:gd name="T34" fmla="*/ 45 w 276"/>
                <a:gd name="T35" fmla="*/ 201 h 277"/>
                <a:gd name="T36" fmla="*/ 26 w 276"/>
                <a:gd name="T37" fmla="*/ 138 h 277"/>
                <a:gd name="T38" fmla="*/ 35 w 276"/>
                <a:gd name="T39" fmla="*/ 95 h 277"/>
                <a:gd name="T40" fmla="*/ 75 w 276"/>
                <a:gd name="T41" fmla="*/ 46 h 277"/>
                <a:gd name="T42" fmla="*/ 138 w 276"/>
                <a:gd name="T43" fmla="*/ 27 h 277"/>
                <a:gd name="T44" fmla="*/ 181 w 276"/>
                <a:gd name="T45" fmla="*/ 35 h 277"/>
                <a:gd name="T46" fmla="*/ 231 w 276"/>
                <a:gd name="T47" fmla="*/ 76 h 277"/>
                <a:gd name="T48" fmla="*/ 250 w 276"/>
                <a:gd name="T49" fmla="*/ 138 h 277"/>
                <a:gd name="T50" fmla="*/ 241 w 276"/>
                <a:gd name="T51" fmla="*/ 18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277">
                  <a:moveTo>
                    <a:pt x="265" y="85"/>
                  </a:moveTo>
                  <a:cubicBezTo>
                    <a:pt x="255" y="60"/>
                    <a:pt x="237" y="39"/>
                    <a:pt x="215" y="24"/>
                  </a:cubicBezTo>
                  <a:cubicBezTo>
                    <a:pt x="193" y="9"/>
                    <a:pt x="166" y="0"/>
                    <a:pt x="138" y="0"/>
                  </a:cubicBezTo>
                  <a:cubicBezTo>
                    <a:pt x="119" y="0"/>
                    <a:pt x="101" y="4"/>
                    <a:pt x="84" y="11"/>
                  </a:cubicBezTo>
                  <a:cubicBezTo>
                    <a:pt x="59" y="22"/>
                    <a:pt x="38" y="39"/>
                    <a:pt x="23" y="61"/>
                  </a:cubicBezTo>
                  <a:cubicBezTo>
                    <a:pt x="8" y="83"/>
                    <a:pt x="0" y="110"/>
                    <a:pt x="0" y="138"/>
                  </a:cubicBezTo>
                  <a:cubicBezTo>
                    <a:pt x="0" y="157"/>
                    <a:pt x="3" y="176"/>
                    <a:pt x="10" y="192"/>
                  </a:cubicBezTo>
                  <a:cubicBezTo>
                    <a:pt x="21" y="217"/>
                    <a:pt x="38" y="238"/>
                    <a:pt x="61" y="253"/>
                  </a:cubicBezTo>
                  <a:cubicBezTo>
                    <a:pt x="83" y="268"/>
                    <a:pt x="109" y="277"/>
                    <a:pt x="138" y="277"/>
                  </a:cubicBezTo>
                  <a:cubicBezTo>
                    <a:pt x="157" y="277"/>
                    <a:pt x="175" y="273"/>
                    <a:pt x="192" y="266"/>
                  </a:cubicBezTo>
                  <a:cubicBezTo>
                    <a:pt x="216" y="255"/>
                    <a:pt x="238" y="238"/>
                    <a:pt x="252" y="216"/>
                  </a:cubicBezTo>
                  <a:cubicBezTo>
                    <a:pt x="267" y="194"/>
                    <a:pt x="276" y="167"/>
                    <a:pt x="276" y="138"/>
                  </a:cubicBezTo>
                  <a:cubicBezTo>
                    <a:pt x="276" y="119"/>
                    <a:pt x="272" y="101"/>
                    <a:pt x="265" y="85"/>
                  </a:cubicBezTo>
                  <a:close/>
                  <a:moveTo>
                    <a:pt x="241" y="182"/>
                  </a:moveTo>
                  <a:cubicBezTo>
                    <a:pt x="232" y="202"/>
                    <a:pt x="218" y="219"/>
                    <a:pt x="200" y="231"/>
                  </a:cubicBezTo>
                  <a:cubicBezTo>
                    <a:pt x="182" y="243"/>
                    <a:pt x="161" y="250"/>
                    <a:pt x="138" y="250"/>
                  </a:cubicBezTo>
                  <a:cubicBezTo>
                    <a:pt x="122" y="250"/>
                    <a:pt x="108" y="247"/>
                    <a:pt x="94" y="241"/>
                  </a:cubicBezTo>
                  <a:cubicBezTo>
                    <a:pt x="74" y="233"/>
                    <a:pt x="57" y="219"/>
                    <a:pt x="45" y="201"/>
                  </a:cubicBezTo>
                  <a:cubicBezTo>
                    <a:pt x="33" y="183"/>
                    <a:pt x="26" y="162"/>
                    <a:pt x="26" y="138"/>
                  </a:cubicBezTo>
                  <a:cubicBezTo>
                    <a:pt x="26" y="123"/>
                    <a:pt x="29" y="108"/>
                    <a:pt x="35" y="95"/>
                  </a:cubicBezTo>
                  <a:cubicBezTo>
                    <a:pt x="43" y="75"/>
                    <a:pt x="57" y="58"/>
                    <a:pt x="75" y="46"/>
                  </a:cubicBezTo>
                  <a:cubicBezTo>
                    <a:pt x="93" y="34"/>
                    <a:pt x="115" y="27"/>
                    <a:pt x="138" y="27"/>
                  </a:cubicBezTo>
                  <a:cubicBezTo>
                    <a:pt x="153" y="27"/>
                    <a:pt x="168" y="30"/>
                    <a:pt x="181" y="35"/>
                  </a:cubicBezTo>
                  <a:cubicBezTo>
                    <a:pt x="201" y="44"/>
                    <a:pt x="218" y="58"/>
                    <a:pt x="231" y="76"/>
                  </a:cubicBezTo>
                  <a:cubicBezTo>
                    <a:pt x="243" y="94"/>
                    <a:pt x="250" y="115"/>
                    <a:pt x="250" y="138"/>
                  </a:cubicBezTo>
                  <a:cubicBezTo>
                    <a:pt x="250" y="154"/>
                    <a:pt x="246" y="169"/>
                    <a:pt x="241" y="182"/>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B616EEBF-529D-F147-98B1-A9218355368B}"/>
                </a:ext>
              </a:extLst>
            </p:cNvPr>
            <p:cNvSpPr>
              <a:spLocks/>
            </p:cNvSpPr>
            <p:nvPr/>
          </p:nvSpPr>
          <p:spPr bwMode="auto">
            <a:xfrm>
              <a:off x="10991851" y="2043113"/>
              <a:ext cx="141288" cy="123825"/>
            </a:xfrm>
            <a:custGeom>
              <a:avLst/>
              <a:gdLst>
                <a:gd name="T0" fmla="*/ 136 w 142"/>
                <a:gd name="T1" fmla="*/ 5 h 125"/>
                <a:gd name="T2" fmla="*/ 117 w 142"/>
                <a:gd name="T3" fmla="*/ 6 h 125"/>
                <a:gd name="T4" fmla="*/ 51 w 142"/>
                <a:gd name="T5" fmla="*/ 87 h 125"/>
                <a:gd name="T6" fmla="*/ 27 w 142"/>
                <a:gd name="T7" fmla="*/ 42 h 125"/>
                <a:gd name="T8" fmla="*/ 9 w 142"/>
                <a:gd name="T9" fmla="*/ 37 h 125"/>
                <a:gd name="T10" fmla="*/ 4 w 142"/>
                <a:gd name="T11" fmla="*/ 55 h 125"/>
                <a:gd name="T12" fmla="*/ 4 w 142"/>
                <a:gd name="T13" fmla="*/ 55 h 125"/>
                <a:gd name="T14" fmla="*/ 37 w 142"/>
                <a:gd name="T15" fmla="*/ 117 h 125"/>
                <a:gd name="T16" fmla="*/ 47 w 142"/>
                <a:gd name="T17" fmla="*/ 124 h 125"/>
                <a:gd name="T18" fmla="*/ 59 w 142"/>
                <a:gd name="T19" fmla="*/ 119 h 125"/>
                <a:gd name="T20" fmla="*/ 138 w 142"/>
                <a:gd name="T21" fmla="*/ 23 h 125"/>
                <a:gd name="T22" fmla="*/ 136 w 142"/>
                <a:gd name="T23"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25">
                  <a:moveTo>
                    <a:pt x="136" y="5"/>
                  </a:moveTo>
                  <a:cubicBezTo>
                    <a:pt x="130" y="0"/>
                    <a:pt x="122" y="1"/>
                    <a:pt x="117" y="6"/>
                  </a:cubicBezTo>
                  <a:cubicBezTo>
                    <a:pt x="51" y="87"/>
                    <a:pt x="51" y="87"/>
                    <a:pt x="51" y="87"/>
                  </a:cubicBezTo>
                  <a:cubicBezTo>
                    <a:pt x="27" y="42"/>
                    <a:pt x="27" y="42"/>
                    <a:pt x="27" y="42"/>
                  </a:cubicBezTo>
                  <a:cubicBezTo>
                    <a:pt x="23" y="36"/>
                    <a:pt x="15" y="33"/>
                    <a:pt x="9" y="37"/>
                  </a:cubicBezTo>
                  <a:cubicBezTo>
                    <a:pt x="3" y="40"/>
                    <a:pt x="0" y="48"/>
                    <a:pt x="4" y="55"/>
                  </a:cubicBezTo>
                  <a:cubicBezTo>
                    <a:pt x="4" y="55"/>
                    <a:pt x="4" y="55"/>
                    <a:pt x="4" y="55"/>
                  </a:cubicBezTo>
                  <a:cubicBezTo>
                    <a:pt x="37" y="117"/>
                    <a:pt x="37" y="117"/>
                    <a:pt x="37" y="117"/>
                  </a:cubicBezTo>
                  <a:cubicBezTo>
                    <a:pt x="39" y="121"/>
                    <a:pt x="43" y="124"/>
                    <a:pt x="47" y="124"/>
                  </a:cubicBezTo>
                  <a:cubicBezTo>
                    <a:pt x="52" y="125"/>
                    <a:pt x="56" y="123"/>
                    <a:pt x="59" y="119"/>
                  </a:cubicBezTo>
                  <a:cubicBezTo>
                    <a:pt x="138" y="23"/>
                    <a:pt x="138" y="23"/>
                    <a:pt x="138" y="23"/>
                  </a:cubicBezTo>
                  <a:cubicBezTo>
                    <a:pt x="142" y="17"/>
                    <a:pt x="142" y="9"/>
                    <a:pt x="136" y="5"/>
                  </a:cubicBezTo>
                  <a:close/>
                </a:path>
              </a:pathLst>
            </a:custGeom>
            <a:solidFill>
              <a:srgbClr val="E11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C18CCFA4-2189-B544-AC83-4FF13938F2F3}"/>
                </a:ext>
              </a:extLst>
            </p:cNvPr>
            <p:cNvSpPr>
              <a:spLocks/>
            </p:cNvSpPr>
            <p:nvPr/>
          </p:nvSpPr>
          <p:spPr bwMode="auto">
            <a:xfrm>
              <a:off x="10609263" y="1616075"/>
              <a:ext cx="354013" cy="565150"/>
            </a:xfrm>
            <a:custGeom>
              <a:avLst/>
              <a:gdLst>
                <a:gd name="T0" fmla="*/ 344 w 357"/>
                <a:gd name="T1" fmla="*/ 542 h 568"/>
                <a:gd name="T2" fmla="*/ 36 w 357"/>
                <a:gd name="T3" fmla="*/ 542 h 568"/>
                <a:gd name="T4" fmla="*/ 32 w 357"/>
                <a:gd name="T5" fmla="*/ 541 h 568"/>
                <a:gd name="T6" fmla="*/ 28 w 357"/>
                <a:gd name="T7" fmla="*/ 537 h 568"/>
                <a:gd name="T8" fmla="*/ 26 w 357"/>
                <a:gd name="T9" fmla="*/ 532 h 568"/>
                <a:gd name="T10" fmla="*/ 26 w 357"/>
                <a:gd name="T11" fmla="*/ 37 h 568"/>
                <a:gd name="T12" fmla="*/ 27 w 357"/>
                <a:gd name="T13" fmla="*/ 33 h 568"/>
                <a:gd name="T14" fmla="*/ 30 w 357"/>
                <a:gd name="T15" fmla="*/ 29 h 568"/>
                <a:gd name="T16" fmla="*/ 36 w 357"/>
                <a:gd name="T17" fmla="*/ 27 h 568"/>
                <a:gd name="T18" fmla="*/ 91 w 357"/>
                <a:gd name="T19" fmla="*/ 27 h 568"/>
                <a:gd name="T20" fmla="*/ 105 w 357"/>
                <a:gd name="T21" fmla="*/ 14 h 568"/>
                <a:gd name="T22" fmla="*/ 91 w 357"/>
                <a:gd name="T23" fmla="*/ 0 h 568"/>
                <a:gd name="T24" fmla="*/ 36 w 357"/>
                <a:gd name="T25" fmla="*/ 0 h 568"/>
                <a:gd name="T26" fmla="*/ 22 w 357"/>
                <a:gd name="T27" fmla="*/ 3 h 568"/>
                <a:gd name="T28" fmla="*/ 6 w 357"/>
                <a:gd name="T29" fmla="*/ 16 h 568"/>
                <a:gd name="T30" fmla="*/ 0 w 357"/>
                <a:gd name="T31" fmla="*/ 37 h 568"/>
                <a:gd name="T32" fmla="*/ 0 w 357"/>
                <a:gd name="T33" fmla="*/ 532 h 568"/>
                <a:gd name="T34" fmla="*/ 2 w 357"/>
                <a:gd name="T35" fmla="*/ 546 h 568"/>
                <a:gd name="T36" fmla="*/ 16 w 357"/>
                <a:gd name="T37" fmla="*/ 562 h 568"/>
                <a:gd name="T38" fmla="*/ 36 w 357"/>
                <a:gd name="T39" fmla="*/ 568 h 568"/>
                <a:gd name="T40" fmla="*/ 344 w 357"/>
                <a:gd name="T41" fmla="*/ 568 h 568"/>
                <a:gd name="T42" fmla="*/ 357 w 357"/>
                <a:gd name="T43" fmla="*/ 555 h 568"/>
                <a:gd name="T44" fmla="*/ 344 w 357"/>
                <a:gd name="T45" fmla="*/ 54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568">
                  <a:moveTo>
                    <a:pt x="344" y="542"/>
                  </a:moveTo>
                  <a:cubicBezTo>
                    <a:pt x="36" y="542"/>
                    <a:pt x="36" y="542"/>
                    <a:pt x="36" y="542"/>
                  </a:cubicBezTo>
                  <a:cubicBezTo>
                    <a:pt x="35" y="542"/>
                    <a:pt x="33" y="541"/>
                    <a:pt x="32" y="541"/>
                  </a:cubicBezTo>
                  <a:cubicBezTo>
                    <a:pt x="30" y="540"/>
                    <a:pt x="29" y="539"/>
                    <a:pt x="28" y="537"/>
                  </a:cubicBezTo>
                  <a:cubicBezTo>
                    <a:pt x="27" y="536"/>
                    <a:pt x="26" y="534"/>
                    <a:pt x="26" y="532"/>
                  </a:cubicBezTo>
                  <a:cubicBezTo>
                    <a:pt x="26" y="37"/>
                    <a:pt x="26" y="37"/>
                    <a:pt x="26" y="37"/>
                  </a:cubicBezTo>
                  <a:cubicBezTo>
                    <a:pt x="26" y="35"/>
                    <a:pt x="26" y="34"/>
                    <a:pt x="27" y="33"/>
                  </a:cubicBezTo>
                  <a:cubicBezTo>
                    <a:pt x="28" y="31"/>
                    <a:pt x="29" y="30"/>
                    <a:pt x="30" y="29"/>
                  </a:cubicBezTo>
                  <a:cubicBezTo>
                    <a:pt x="32" y="28"/>
                    <a:pt x="34" y="27"/>
                    <a:pt x="36" y="27"/>
                  </a:cubicBezTo>
                  <a:cubicBezTo>
                    <a:pt x="91" y="27"/>
                    <a:pt x="91" y="27"/>
                    <a:pt x="91" y="27"/>
                  </a:cubicBezTo>
                  <a:cubicBezTo>
                    <a:pt x="99" y="27"/>
                    <a:pt x="105" y="21"/>
                    <a:pt x="105" y="14"/>
                  </a:cubicBezTo>
                  <a:cubicBezTo>
                    <a:pt x="105" y="6"/>
                    <a:pt x="99" y="0"/>
                    <a:pt x="91" y="0"/>
                  </a:cubicBezTo>
                  <a:cubicBezTo>
                    <a:pt x="36" y="0"/>
                    <a:pt x="36" y="0"/>
                    <a:pt x="36" y="0"/>
                  </a:cubicBezTo>
                  <a:cubicBezTo>
                    <a:pt x="31" y="0"/>
                    <a:pt x="26" y="1"/>
                    <a:pt x="22" y="3"/>
                  </a:cubicBezTo>
                  <a:cubicBezTo>
                    <a:pt x="15" y="6"/>
                    <a:pt x="10" y="11"/>
                    <a:pt x="6" y="16"/>
                  </a:cubicBezTo>
                  <a:cubicBezTo>
                    <a:pt x="2" y="22"/>
                    <a:pt x="0" y="29"/>
                    <a:pt x="0" y="37"/>
                  </a:cubicBezTo>
                  <a:cubicBezTo>
                    <a:pt x="0" y="532"/>
                    <a:pt x="0" y="532"/>
                    <a:pt x="0" y="532"/>
                  </a:cubicBezTo>
                  <a:cubicBezTo>
                    <a:pt x="0" y="537"/>
                    <a:pt x="1" y="541"/>
                    <a:pt x="2" y="546"/>
                  </a:cubicBezTo>
                  <a:cubicBezTo>
                    <a:pt x="5" y="552"/>
                    <a:pt x="10" y="558"/>
                    <a:pt x="16" y="562"/>
                  </a:cubicBezTo>
                  <a:cubicBezTo>
                    <a:pt x="21" y="566"/>
                    <a:pt x="28" y="568"/>
                    <a:pt x="36" y="568"/>
                  </a:cubicBezTo>
                  <a:cubicBezTo>
                    <a:pt x="344" y="568"/>
                    <a:pt x="344" y="568"/>
                    <a:pt x="344" y="568"/>
                  </a:cubicBezTo>
                  <a:cubicBezTo>
                    <a:pt x="351" y="568"/>
                    <a:pt x="357" y="562"/>
                    <a:pt x="357" y="555"/>
                  </a:cubicBezTo>
                  <a:cubicBezTo>
                    <a:pt x="357" y="548"/>
                    <a:pt x="351" y="542"/>
                    <a:pt x="344" y="542"/>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E7C4295C-340B-9240-99C7-0BB365031B7A}"/>
                </a:ext>
              </a:extLst>
            </p:cNvPr>
            <p:cNvSpPr>
              <a:spLocks/>
            </p:cNvSpPr>
            <p:nvPr/>
          </p:nvSpPr>
          <p:spPr bwMode="auto">
            <a:xfrm>
              <a:off x="10969626" y="1616075"/>
              <a:ext cx="112713" cy="374650"/>
            </a:xfrm>
            <a:custGeom>
              <a:avLst/>
              <a:gdLst>
                <a:gd name="T0" fmla="*/ 113 w 113"/>
                <a:gd name="T1" fmla="*/ 37 h 376"/>
                <a:gd name="T2" fmla="*/ 110 w 113"/>
                <a:gd name="T3" fmla="*/ 23 h 376"/>
                <a:gd name="T4" fmla="*/ 97 w 113"/>
                <a:gd name="T5" fmla="*/ 7 h 376"/>
                <a:gd name="T6" fmla="*/ 77 w 113"/>
                <a:gd name="T7" fmla="*/ 0 h 376"/>
                <a:gd name="T8" fmla="*/ 14 w 113"/>
                <a:gd name="T9" fmla="*/ 0 h 376"/>
                <a:gd name="T10" fmla="*/ 0 w 113"/>
                <a:gd name="T11" fmla="*/ 14 h 376"/>
                <a:gd name="T12" fmla="*/ 14 w 113"/>
                <a:gd name="T13" fmla="*/ 27 h 376"/>
                <a:gd name="T14" fmla="*/ 77 w 113"/>
                <a:gd name="T15" fmla="*/ 27 h 376"/>
                <a:gd name="T16" fmla="*/ 81 w 113"/>
                <a:gd name="T17" fmla="*/ 28 h 376"/>
                <a:gd name="T18" fmla="*/ 85 w 113"/>
                <a:gd name="T19" fmla="*/ 31 h 376"/>
                <a:gd name="T20" fmla="*/ 87 w 113"/>
                <a:gd name="T21" fmla="*/ 37 h 376"/>
                <a:gd name="T22" fmla="*/ 87 w 113"/>
                <a:gd name="T23" fmla="*/ 363 h 376"/>
                <a:gd name="T24" fmla="*/ 100 w 113"/>
                <a:gd name="T25" fmla="*/ 376 h 376"/>
                <a:gd name="T26" fmla="*/ 113 w 113"/>
                <a:gd name="T27" fmla="*/ 363 h 376"/>
                <a:gd name="T28" fmla="*/ 113 w 113"/>
                <a:gd name="T29" fmla="*/ 3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376">
                  <a:moveTo>
                    <a:pt x="113" y="37"/>
                  </a:moveTo>
                  <a:cubicBezTo>
                    <a:pt x="113" y="32"/>
                    <a:pt x="112" y="27"/>
                    <a:pt x="110" y="23"/>
                  </a:cubicBezTo>
                  <a:cubicBezTo>
                    <a:pt x="108" y="16"/>
                    <a:pt x="103" y="11"/>
                    <a:pt x="97" y="7"/>
                  </a:cubicBezTo>
                  <a:cubicBezTo>
                    <a:pt x="92" y="3"/>
                    <a:pt x="84" y="0"/>
                    <a:pt x="77" y="0"/>
                  </a:cubicBezTo>
                  <a:cubicBezTo>
                    <a:pt x="14" y="0"/>
                    <a:pt x="14" y="0"/>
                    <a:pt x="14" y="0"/>
                  </a:cubicBezTo>
                  <a:cubicBezTo>
                    <a:pt x="6" y="0"/>
                    <a:pt x="0" y="6"/>
                    <a:pt x="0" y="14"/>
                  </a:cubicBezTo>
                  <a:cubicBezTo>
                    <a:pt x="0" y="21"/>
                    <a:pt x="6" y="27"/>
                    <a:pt x="14" y="27"/>
                  </a:cubicBezTo>
                  <a:cubicBezTo>
                    <a:pt x="77" y="27"/>
                    <a:pt x="77" y="27"/>
                    <a:pt x="77" y="27"/>
                  </a:cubicBezTo>
                  <a:cubicBezTo>
                    <a:pt x="78" y="27"/>
                    <a:pt x="80" y="27"/>
                    <a:pt x="81" y="28"/>
                  </a:cubicBezTo>
                  <a:cubicBezTo>
                    <a:pt x="83" y="28"/>
                    <a:pt x="84" y="30"/>
                    <a:pt x="85" y="31"/>
                  </a:cubicBezTo>
                  <a:cubicBezTo>
                    <a:pt x="86" y="33"/>
                    <a:pt x="87" y="35"/>
                    <a:pt x="87" y="37"/>
                  </a:cubicBezTo>
                  <a:cubicBezTo>
                    <a:pt x="87" y="363"/>
                    <a:pt x="87" y="363"/>
                    <a:pt x="87" y="363"/>
                  </a:cubicBezTo>
                  <a:cubicBezTo>
                    <a:pt x="87" y="370"/>
                    <a:pt x="93" y="376"/>
                    <a:pt x="100" y="376"/>
                  </a:cubicBezTo>
                  <a:cubicBezTo>
                    <a:pt x="107" y="376"/>
                    <a:pt x="113" y="370"/>
                    <a:pt x="113" y="363"/>
                  </a:cubicBezTo>
                  <a:lnTo>
                    <a:pt x="113" y="37"/>
                  </a:ln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A4984488-C294-7E41-B3CF-FE4101CE9976}"/>
                </a:ext>
              </a:extLst>
            </p:cNvPr>
            <p:cNvSpPr>
              <a:spLocks noEditPoints="1"/>
            </p:cNvSpPr>
            <p:nvPr/>
          </p:nvSpPr>
          <p:spPr bwMode="auto">
            <a:xfrm>
              <a:off x="10723563" y="1549400"/>
              <a:ext cx="236538" cy="131763"/>
            </a:xfrm>
            <a:custGeom>
              <a:avLst/>
              <a:gdLst>
                <a:gd name="T0" fmla="*/ 13 w 238"/>
                <a:gd name="T1" fmla="*/ 127 h 132"/>
                <a:gd name="T2" fmla="*/ 31 w 238"/>
                <a:gd name="T3" fmla="*/ 132 h 132"/>
                <a:gd name="T4" fmla="*/ 207 w 238"/>
                <a:gd name="T5" fmla="*/ 132 h 132"/>
                <a:gd name="T6" fmla="*/ 219 w 238"/>
                <a:gd name="T7" fmla="*/ 130 h 132"/>
                <a:gd name="T8" fmla="*/ 233 w 238"/>
                <a:gd name="T9" fmla="*/ 118 h 132"/>
                <a:gd name="T10" fmla="*/ 238 w 238"/>
                <a:gd name="T11" fmla="*/ 101 h 132"/>
                <a:gd name="T12" fmla="*/ 238 w 238"/>
                <a:gd name="T13" fmla="*/ 65 h 132"/>
                <a:gd name="T14" fmla="*/ 236 w 238"/>
                <a:gd name="T15" fmla="*/ 53 h 132"/>
                <a:gd name="T16" fmla="*/ 225 w 238"/>
                <a:gd name="T17" fmla="*/ 39 h 132"/>
                <a:gd name="T18" fmla="*/ 207 w 238"/>
                <a:gd name="T19" fmla="*/ 34 h 132"/>
                <a:gd name="T20" fmla="*/ 163 w 238"/>
                <a:gd name="T21" fmla="*/ 34 h 132"/>
                <a:gd name="T22" fmla="*/ 161 w 238"/>
                <a:gd name="T23" fmla="*/ 29 h 132"/>
                <a:gd name="T24" fmla="*/ 144 w 238"/>
                <a:gd name="T25" fmla="*/ 8 h 132"/>
                <a:gd name="T26" fmla="*/ 117 w 238"/>
                <a:gd name="T27" fmla="*/ 0 h 132"/>
                <a:gd name="T28" fmla="*/ 99 w 238"/>
                <a:gd name="T29" fmla="*/ 3 h 132"/>
                <a:gd name="T30" fmla="*/ 78 w 238"/>
                <a:gd name="T31" fmla="*/ 20 h 132"/>
                <a:gd name="T32" fmla="*/ 72 w 238"/>
                <a:gd name="T33" fmla="*/ 34 h 132"/>
                <a:gd name="T34" fmla="*/ 31 w 238"/>
                <a:gd name="T35" fmla="*/ 34 h 132"/>
                <a:gd name="T36" fmla="*/ 19 w 238"/>
                <a:gd name="T37" fmla="*/ 36 h 132"/>
                <a:gd name="T38" fmla="*/ 5 w 238"/>
                <a:gd name="T39" fmla="*/ 47 h 132"/>
                <a:gd name="T40" fmla="*/ 0 w 238"/>
                <a:gd name="T41" fmla="*/ 65 h 132"/>
                <a:gd name="T42" fmla="*/ 0 w 238"/>
                <a:gd name="T43" fmla="*/ 101 h 132"/>
                <a:gd name="T44" fmla="*/ 2 w 238"/>
                <a:gd name="T45" fmla="*/ 113 h 132"/>
                <a:gd name="T46" fmla="*/ 13 w 238"/>
                <a:gd name="T47" fmla="*/ 127 h 132"/>
                <a:gd name="T48" fmla="*/ 98 w 238"/>
                <a:gd name="T49" fmla="*/ 39 h 132"/>
                <a:gd name="T50" fmla="*/ 106 w 238"/>
                <a:gd name="T51" fmla="*/ 30 h 132"/>
                <a:gd name="T52" fmla="*/ 117 w 238"/>
                <a:gd name="T53" fmla="*/ 26 h 132"/>
                <a:gd name="T54" fmla="*/ 125 w 238"/>
                <a:gd name="T55" fmla="*/ 28 h 132"/>
                <a:gd name="T56" fmla="*/ 134 w 238"/>
                <a:gd name="T57" fmla="*/ 35 h 132"/>
                <a:gd name="T58" fmla="*/ 138 w 238"/>
                <a:gd name="T59" fmla="*/ 47 h 132"/>
                <a:gd name="T60" fmla="*/ 136 w 238"/>
                <a:gd name="T61" fmla="*/ 55 h 132"/>
                <a:gd name="T62" fmla="*/ 129 w 238"/>
                <a:gd name="T63" fmla="*/ 64 h 132"/>
                <a:gd name="T64" fmla="*/ 117 w 238"/>
                <a:gd name="T65" fmla="*/ 68 h 132"/>
                <a:gd name="T66" fmla="*/ 109 w 238"/>
                <a:gd name="T67" fmla="*/ 66 h 132"/>
                <a:gd name="T68" fmla="*/ 100 w 238"/>
                <a:gd name="T69" fmla="*/ 59 h 132"/>
                <a:gd name="T70" fmla="*/ 96 w 238"/>
                <a:gd name="T71" fmla="*/ 47 h 132"/>
                <a:gd name="T72" fmla="*/ 98 w 238"/>
                <a:gd name="T73" fmla="*/ 39 h 132"/>
                <a:gd name="T74" fmla="*/ 26 w 238"/>
                <a:gd name="T75" fmla="*/ 65 h 132"/>
                <a:gd name="T76" fmla="*/ 27 w 238"/>
                <a:gd name="T77" fmla="*/ 63 h 132"/>
                <a:gd name="T78" fmla="*/ 28 w 238"/>
                <a:gd name="T79" fmla="*/ 61 h 132"/>
                <a:gd name="T80" fmla="*/ 31 w 238"/>
                <a:gd name="T81" fmla="*/ 60 h 132"/>
                <a:gd name="T82" fmla="*/ 72 w 238"/>
                <a:gd name="T83" fmla="*/ 60 h 132"/>
                <a:gd name="T84" fmla="*/ 74 w 238"/>
                <a:gd name="T85" fmla="*/ 65 h 132"/>
                <a:gd name="T86" fmla="*/ 91 w 238"/>
                <a:gd name="T87" fmla="*/ 86 h 132"/>
                <a:gd name="T88" fmla="*/ 117 w 238"/>
                <a:gd name="T89" fmla="*/ 94 h 132"/>
                <a:gd name="T90" fmla="*/ 136 w 238"/>
                <a:gd name="T91" fmla="*/ 90 h 132"/>
                <a:gd name="T92" fmla="*/ 156 w 238"/>
                <a:gd name="T93" fmla="*/ 73 h 132"/>
                <a:gd name="T94" fmla="*/ 163 w 238"/>
                <a:gd name="T95" fmla="*/ 60 h 132"/>
                <a:gd name="T96" fmla="*/ 207 w 238"/>
                <a:gd name="T97" fmla="*/ 60 h 132"/>
                <a:gd name="T98" fmla="*/ 209 w 238"/>
                <a:gd name="T99" fmla="*/ 60 h 132"/>
                <a:gd name="T100" fmla="*/ 211 w 238"/>
                <a:gd name="T101" fmla="*/ 62 h 132"/>
                <a:gd name="T102" fmla="*/ 212 w 238"/>
                <a:gd name="T103" fmla="*/ 65 h 132"/>
                <a:gd name="T104" fmla="*/ 212 w 238"/>
                <a:gd name="T105" fmla="*/ 101 h 132"/>
                <a:gd name="T106" fmla="*/ 211 w 238"/>
                <a:gd name="T107" fmla="*/ 103 h 132"/>
                <a:gd name="T108" fmla="*/ 210 w 238"/>
                <a:gd name="T109" fmla="*/ 105 h 132"/>
                <a:gd name="T110" fmla="*/ 207 w 238"/>
                <a:gd name="T111" fmla="*/ 106 h 132"/>
                <a:gd name="T112" fmla="*/ 31 w 238"/>
                <a:gd name="T113" fmla="*/ 106 h 132"/>
                <a:gd name="T114" fmla="*/ 29 w 238"/>
                <a:gd name="T115" fmla="*/ 105 h 132"/>
                <a:gd name="T116" fmla="*/ 27 w 238"/>
                <a:gd name="T117" fmla="*/ 103 h 132"/>
                <a:gd name="T118" fmla="*/ 26 w 238"/>
                <a:gd name="T119" fmla="*/ 101 h 132"/>
                <a:gd name="T120" fmla="*/ 26 w 238"/>
                <a:gd name="T121" fmla="*/ 6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32">
                  <a:moveTo>
                    <a:pt x="13" y="127"/>
                  </a:moveTo>
                  <a:cubicBezTo>
                    <a:pt x="18" y="130"/>
                    <a:pt x="24" y="132"/>
                    <a:pt x="31" y="132"/>
                  </a:cubicBezTo>
                  <a:cubicBezTo>
                    <a:pt x="207" y="132"/>
                    <a:pt x="207" y="132"/>
                    <a:pt x="207" y="132"/>
                  </a:cubicBezTo>
                  <a:cubicBezTo>
                    <a:pt x="211" y="132"/>
                    <a:pt x="215" y="131"/>
                    <a:pt x="219" y="130"/>
                  </a:cubicBezTo>
                  <a:cubicBezTo>
                    <a:pt x="225" y="127"/>
                    <a:pt x="230" y="123"/>
                    <a:pt x="233" y="118"/>
                  </a:cubicBezTo>
                  <a:cubicBezTo>
                    <a:pt x="236" y="113"/>
                    <a:pt x="238" y="107"/>
                    <a:pt x="238" y="101"/>
                  </a:cubicBezTo>
                  <a:cubicBezTo>
                    <a:pt x="238" y="65"/>
                    <a:pt x="238" y="65"/>
                    <a:pt x="238" y="65"/>
                  </a:cubicBezTo>
                  <a:cubicBezTo>
                    <a:pt x="238" y="61"/>
                    <a:pt x="237" y="56"/>
                    <a:pt x="236" y="53"/>
                  </a:cubicBezTo>
                  <a:cubicBezTo>
                    <a:pt x="233" y="47"/>
                    <a:pt x="229" y="42"/>
                    <a:pt x="225" y="39"/>
                  </a:cubicBezTo>
                  <a:cubicBezTo>
                    <a:pt x="220" y="36"/>
                    <a:pt x="213" y="34"/>
                    <a:pt x="207" y="34"/>
                  </a:cubicBezTo>
                  <a:cubicBezTo>
                    <a:pt x="163" y="34"/>
                    <a:pt x="163" y="34"/>
                    <a:pt x="163" y="34"/>
                  </a:cubicBezTo>
                  <a:cubicBezTo>
                    <a:pt x="162" y="32"/>
                    <a:pt x="161" y="30"/>
                    <a:pt x="161" y="29"/>
                  </a:cubicBezTo>
                  <a:cubicBezTo>
                    <a:pt x="157" y="20"/>
                    <a:pt x="151" y="13"/>
                    <a:pt x="144" y="8"/>
                  </a:cubicBezTo>
                  <a:cubicBezTo>
                    <a:pt x="136" y="3"/>
                    <a:pt x="127" y="0"/>
                    <a:pt x="117" y="0"/>
                  </a:cubicBezTo>
                  <a:cubicBezTo>
                    <a:pt x="111" y="0"/>
                    <a:pt x="104" y="1"/>
                    <a:pt x="99" y="3"/>
                  </a:cubicBezTo>
                  <a:cubicBezTo>
                    <a:pt x="90" y="7"/>
                    <a:pt x="83" y="13"/>
                    <a:pt x="78" y="20"/>
                  </a:cubicBezTo>
                  <a:cubicBezTo>
                    <a:pt x="75" y="24"/>
                    <a:pt x="73" y="29"/>
                    <a:pt x="72" y="34"/>
                  </a:cubicBezTo>
                  <a:cubicBezTo>
                    <a:pt x="31" y="34"/>
                    <a:pt x="31" y="34"/>
                    <a:pt x="31" y="34"/>
                  </a:cubicBezTo>
                  <a:cubicBezTo>
                    <a:pt x="27" y="34"/>
                    <a:pt x="22" y="35"/>
                    <a:pt x="19" y="36"/>
                  </a:cubicBezTo>
                  <a:cubicBezTo>
                    <a:pt x="13" y="39"/>
                    <a:pt x="8" y="42"/>
                    <a:pt x="5" y="47"/>
                  </a:cubicBezTo>
                  <a:cubicBezTo>
                    <a:pt x="2" y="52"/>
                    <a:pt x="0" y="58"/>
                    <a:pt x="0" y="65"/>
                  </a:cubicBezTo>
                  <a:cubicBezTo>
                    <a:pt x="0" y="101"/>
                    <a:pt x="0" y="101"/>
                    <a:pt x="0" y="101"/>
                  </a:cubicBezTo>
                  <a:cubicBezTo>
                    <a:pt x="0" y="105"/>
                    <a:pt x="1" y="109"/>
                    <a:pt x="2" y="113"/>
                  </a:cubicBezTo>
                  <a:cubicBezTo>
                    <a:pt x="5" y="119"/>
                    <a:pt x="8" y="123"/>
                    <a:pt x="13" y="127"/>
                  </a:cubicBezTo>
                  <a:close/>
                  <a:moveTo>
                    <a:pt x="98" y="39"/>
                  </a:moveTo>
                  <a:cubicBezTo>
                    <a:pt x="100" y="35"/>
                    <a:pt x="102" y="32"/>
                    <a:pt x="106" y="30"/>
                  </a:cubicBezTo>
                  <a:cubicBezTo>
                    <a:pt x="109" y="27"/>
                    <a:pt x="113" y="26"/>
                    <a:pt x="117" y="26"/>
                  </a:cubicBezTo>
                  <a:cubicBezTo>
                    <a:pt x="120" y="26"/>
                    <a:pt x="123" y="27"/>
                    <a:pt x="125" y="28"/>
                  </a:cubicBezTo>
                  <a:cubicBezTo>
                    <a:pt x="129" y="29"/>
                    <a:pt x="132" y="32"/>
                    <a:pt x="134" y="35"/>
                  </a:cubicBezTo>
                  <a:cubicBezTo>
                    <a:pt x="137" y="39"/>
                    <a:pt x="138" y="43"/>
                    <a:pt x="138" y="47"/>
                  </a:cubicBezTo>
                  <a:cubicBezTo>
                    <a:pt x="138" y="50"/>
                    <a:pt x="137" y="53"/>
                    <a:pt x="136" y="55"/>
                  </a:cubicBezTo>
                  <a:cubicBezTo>
                    <a:pt x="135" y="59"/>
                    <a:pt x="132" y="62"/>
                    <a:pt x="129" y="64"/>
                  </a:cubicBezTo>
                  <a:cubicBezTo>
                    <a:pt x="125" y="66"/>
                    <a:pt x="122" y="68"/>
                    <a:pt x="117" y="68"/>
                  </a:cubicBezTo>
                  <a:cubicBezTo>
                    <a:pt x="114" y="68"/>
                    <a:pt x="112" y="67"/>
                    <a:pt x="109" y="66"/>
                  </a:cubicBezTo>
                  <a:cubicBezTo>
                    <a:pt x="105" y="64"/>
                    <a:pt x="102" y="62"/>
                    <a:pt x="100" y="59"/>
                  </a:cubicBezTo>
                  <a:cubicBezTo>
                    <a:pt x="98" y="55"/>
                    <a:pt x="96" y="51"/>
                    <a:pt x="96" y="47"/>
                  </a:cubicBezTo>
                  <a:cubicBezTo>
                    <a:pt x="96" y="44"/>
                    <a:pt x="97" y="41"/>
                    <a:pt x="98" y="39"/>
                  </a:cubicBezTo>
                  <a:close/>
                  <a:moveTo>
                    <a:pt x="26" y="65"/>
                  </a:moveTo>
                  <a:cubicBezTo>
                    <a:pt x="26" y="64"/>
                    <a:pt x="26" y="64"/>
                    <a:pt x="27" y="63"/>
                  </a:cubicBezTo>
                  <a:cubicBezTo>
                    <a:pt x="27" y="62"/>
                    <a:pt x="27" y="61"/>
                    <a:pt x="28" y="61"/>
                  </a:cubicBezTo>
                  <a:cubicBezTo>
                    <a:pt x="29" y="60"/>
                    <a:pt x="30" y="60"/>
                    <a:pt x="31" y="60"/>
                  </a:cubicBezTo>
                  <a:cubicBezTo>
                    <a:pt x="72" y="60"/>
                    <a:pt x="72" y="60"/>
                    <a:pt x="72" y="60"/>
                  </a:cubicBezTo>
                  <a:cubicBezTo>
                    <a:pt x="72" y="62"/>
                    <a:pt x="73" y="64"/>
                    <a:pt x="74" y="65"/>
                  </a:cubicBezTo>
                  <a:cubicBezTo>
                    <a:pt x="77" y="74"/>
                    <a:pt x="83" y="81"/>
                    <a:pt x="91" y="86"/>
                  </a:cubicBezTo>
                  <a:cubicBezTo>
                    <a:pt x="98" y="91"/>
                    <a:pt x="107" y="94"/>
                    <a:pt x="117" y="94"/>
                  </a:cubicBezTo>
                  <a:cubicBezTo>
                    <a:pt x="124" y="94"/>
                    <a:pt x="130" y="93"/>
                    <a:pt x="136" y="90"/>
                  </a:cubicBezTo>
                  <a:cubicBezTo>
                    <a:pt x="144" y="87"/>
                    <a:pt x="151" y="81"/>
                    <a:pt x="156" y="73"/>
                  </a:cubicBezTo>
                  <a:cubicBezTo>
                    <a:pt x="159" y="69"/>
                    <a:pt x="161" y="65"/>
                    <a:pt x="163" y="60"/>
                  </a:cubicBezTo>
                  <a:cubicBezTo>
                    <a:pt x="207" y="60"/>
                    <a:pt x="207" y="60"/>
                    <a:pt x="207" y="60"/>
                  </a:cubicBezTo>
                  <a:cubicBezTo>
                    <a:pt x="208" y="60"/>
                    <a:pt x="208" y="60"/>
                    <a:pt x="209" y="60"/>
                  </a:cubicBezTo>
                  <a:cubicBezTo>
                    <a:pt x="210" y="61"/>
                    <a:pt x="210" y="61"/>
                    <a:pt x="211" y="62"/>
                  </a:cubicBezTo>
                  <a:cubicBezTo>
                    <a:pt x="212" y="63"/>
                    <a:pt x="212" y="64"/>
                    <a:pt x="212" y="65"/>
                  </a:cubicBezTo>
                  <a:cubicBezTo>
                    <a:pt x="212" y="101"/>
                    <a:pt x="212" y="101"/>
                    <a:pt x="212" y="101"/>
                  </a:cubicBezTo>
                  <a:cubicBezTo>
                    <a:pt x="212" y="102"/>
                    <a:pt x="212" y="102"/>
                    <a:pt x="211" y="103"/>
                  </a:cubicBezTo>
                  <a:cubicBezTo>
                    <a:pt x="211" y="104"/>
                    <a:pt x="210" y="104"/>
                    <a:pt x="210" y="105"/>
                  </a:cubicBezTo>
                  <a:cubicBezTo>
                    <a:pt x="209" y="105"/>
                    <a:pt x="208" y="106"/>
                    <a:pt x="207" y="106"/>
                  </a:cubicBezTo>
                  <a:cubicBezTo>
                    <a:pt x="31" y="106"/>
                    <a:pt x="31" y="106"/>
                    <a:pt x="31" y="106"/>
                  </a:cubicBezTo>
                  <a:cubicBezTo>
                    <a:pt x="30" y="106"/>
                    <a:pt x="30" y="105"/>
                    <a:pt x="29" y="105"/>
                  </a:cubicBezTo>
                  <a:cubicBezTo>
                    <a:pt x="28" y="105"/>
                    <a:pt x="27" y="104"/>
                    <a:pt x="27" y="103"/>
                  </a:cubicBezTo>
                  <a:cubicBezTo>
                    <a:pt x="26" y="103"/>
                    <a:pt x="26" y="102"/>
                    <a:pt x="26" y="101"/>
                  </a:cubicBezTo>
                  <a:lnTo>
                    <a:pt x="26" y="65"/>
                  </a:ln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1ACC0361-9738-304B-9187-1C38339DED56}"/>
                </a:ext>
              </a:extLst>
            </p:cNvPr>
            <p:cNvSpPr>
              <a:spLocks/>
            </p:cNvSpPr>
            <p:nvPr/>
          </p:nvSpPr>
          <p:spPr bwMode="auto">
            <a:xfrm>
              <a:off x="10682288" y="1749425"/>
              <a:ext cx="304800" cy="26988"/>
            </a:xfrm>
            <a:custGeom>
              <a:avLst/>
              <a:gdLst>
                <a:gd name="T0" fmla="*/ 288 w 307"/>
                <a:gd name="T1" fmla="*/ 0 h 27"/>
                <a:gd name="T2" fmla="*/ 19 w 307"/>
                <a:gd name="T3" fmla="*/ 0 h 27"/>
                <a:gd name="T4" fmla="*/ 0 w 307"/>
                <a:gd name="T5" fmla="*/ 13 h 27"/>
                <a:gd name="T6" fmla="*/ 19 w 307"/>
                <a:gd name="T7" fmla="*/ 27 h 27"/>
                <a:gd name="T8" fmla="*/ 288 w 307"/>
                <a:gd name="T9" fmla="*/ 27 h 27"/>
                <a:gd name="T10" fmla="*/ 307 w 307"/>
                <a:gd name="T11" fmla="*/ 13 h 27"/>
                <a:gd name="T12" fmla="*/ 288 w 307"/>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307" h="27">
                  <a:moveTo>
                    <a:pt x="288" y="0"/>
                  </a:moveTo>
                  <a:cubicBezTo>
                    <a:pt x="19" y="0"/>
                    <a:pt x="19" y="0"/>
                    <a:pt x="19" y="0"/>
                  </a:cubicBezTo>
                  <a:cubicBezTo>
                    <a:pt x="8" y="0"/>
                    <a:pt x="0" y="6"/>
                    <a:pt x="0" y="13"/>
                  </a:cubicBezTo>
                  <a:cubicBezTo>
                    <a:pt x="0" y="21"/>
                    <a:pt x="8" y="27"/>
                    <a:pt x="19" y="27"/>
                  </a:cubicBezTo>
                  <a:cubicBezTo>
                    <a:pt x="288" y="27"/>
                    <a:pt x="288" y="27"/>
                    <a:pt x="288" y="27"/>
                  </a:cubicBezTo>
                  <a:cubicBezTo>
                    <a:pt x="299" y="27"/>
                    <a:pt x="307" y="21"/>
                    <a:pt x="307" y="13"/>
                  </a:cubicBezTo>
                  <a:cubicBezTo>
                    <a:pt x="307" y="6"/>
                    <a:pt x="299" y="0"/>
                    <a:pt x="288" y="0"/>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94DA9A42-F87D-8849-A164-E8107D25D11B}"/>
                </a:ext>
              </a:extLst>
            </p:cNvPr>
            <p:cNvSpPr>
              <a:spLocks/>
            </p:cNvSpPr>
            <p:nvPr/>
          </p:nvSpPr>
          <p:spPr bwMode="auto">
            <a:xfrm>
              <a:off x="10682288" y="1812925"/>
              <a:ext cx="304800" cy="25400"/>
            </a:xfrm>
            <a:custGeom>
              <a:avLst/>
              <a:gdLst>
                <a:gd name="T0" fmla="*/ 288 w 307"/>
                <a:gd name="T1" fmla="*/ 0 h 26"/>
                <a:gd name="T2" fmla="*/ 19 w 307"/>
                <a:gd name="T3" fmla="*/ 0 h 26"/>
                <a:gd name="T4" fmla="*/ 0 w 307"/>
                <a:gd name="T5" fmla="*/ 13 h 26"/>
                <a:gd name="T6" fmla="*/ 19 w 307"/>
                <a:gd name="T7" fmla="*/ 26 h 26"/>
                <a:gd name="T8" fmla="*/ 288 w 307"/>
                <a:gd name="T9" fmla="*/ 26 h 26"/>
                <a:gd name="T10" fmla="*/ 307 w 307"/>
                <a:gd name="T11" fmla="*/ 13 h 26"/>
                <a:gd name="T12" fmla="*/ 288 w 3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07" h="26">
                  <a:moveTo>
                    <a:pt x="288" y="0"/>
                  </a:moveTo>
                  <a:cubicBezTo>
                    <a:pt x="19" y="0"/>
                    <a:pt x="19" y="0"/>
                    <a:pt x="19" y="0"/>
                  </a:cubicBezTo>
                  <a:cubicBezTo>
                    <a:pt x="8" y="0"/>
                    <a:pt x="0" y="6"/>
                    <a:pt x="0" y="13"/>
                  </a:cubicBezTo>
                  <a:cubicBezTo>
                    <a:pt x="0" y="20"/>
                    <a:pt x="8" y="26"/>
                    <a:pt x="19" y="26"/>
                  </a:cubicBezTo>
                  <a:cubicBezTo>
                    <a:pt x="288" y="26"/>
                    <a:pt x="288" y="26"/>
                    <a:pt x="288" y="26"/>
                  </a:cubicBezTo>
                  <a:cubicBezTo>
                    <a:pt x="299" y="26"/>
                    <a:pt x="307" y="20"/>
                    <a:pt x="307" y="13"/>
                  </a:cubicBezTo>
                  <a:cubicBezTo>
                    <a:pt x="307" y="6"/>
                    <a:pt x="299" y="0"/>
                    <a:pt x="288" y="0"/>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4489D917-0EE6-B643-AA06-4F28E9276F03}"/>
                </a:ext>
              </a:extLst>
            </p:cNvPr>
            <p:cNvSpPr>
              <a:spLocks/>
            </p:cNvSpPr>
            <p:nvPr/>
          </p:nvSpPr>
          <p:spPr bwMode="auto">
            <a:xfrm>
              <a:off x="10682288" y="1876425"/>
              <a:ext cx="304800" cy="25400"/>
            </a:xfrm>
            <a:custGeom>
              <a:avLst/>
              <a:gdLst>
                <a:gd name="T0" fmla="*/ 288 w 307"/>
                <a:gd name="T1" fmla="*/ 0 h 27"/>
                <a:gd name="T2" fmla="*/ 19 w 307"/>
                <a:gd name="T3" fmla="*/ 0 h 27"/>
                <a:gd name="T4" fmla="*/ 0 w 307"/>
                <a:gd name="T5" fmla="*/ 13 h 27"/>
                <a:gd name="T6" fmla="*/ 19 w 307"/>
                <a:gd name="T7" fmla="*/ 27 h 27"/>
                <a:gd name="T8" fmla="*/ 288 w 307"/>
                <a:gd name="T9" fmla="*/ 27 h 27"/>
                <a:gd name="T10" fmla="*/ 307 w 307"/>
                <a:gd name="T11" fmla="*/ 13 h 27"/>
                <a:gd name="T12" fmla="*/ 288 w 307"/>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307" h="27">
                  <a:moveTo>
                    <a:pt x="288" y="0"/>
                  </a:moveTo>
                  <a:cubicBezTo>
                    <a:pt x="19" y="0"/>
                    <a:pt x="19" y="0"/>
                    <a:pt x="19" y="0"/>
                  </a:cubicBezTo>
                  <a:cubicBezTo>
                    <a:pt x="8" y="0"/>
                    <a:pt x="0" y="6"/>
                    <a:pt x="0" y="13"/>
                  </a:cubicBezTo>
                  <a:cubicBezTo>
                    <a:pt x="0" y="21"/>
                    <a:pt x="8" y="27"/>
                    <a:pt x="19" y="27"/>
                  </a:cubicBezTo>
                  <a:cubicBezTo>
                    <a:pt x="288" y="27"/>
                    <a:pt x="288" y="27"/>
                    <a:pt x="288" y="27"/>
                  </a:cubicBezTo>
                  <a:cubicBezTo>
                    <a:pt x="299" y="27"/>
                    <a:pt x="307" y="21"/>
                    <a:pt x="307" y="13"/>
                  </a:cubicBezTo>
                  <a:cubicBezTo>
                    <a:pt x="307" y="6"/>
                    <a:pt x="299" y="0"/>
                    <a:pt x="288" y="0"/>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FA161FF1-BA48-8C4F-B72D-704C954A9251}"/>
                </a:ext>
              </a:extLst>
            </p:cNvPr>
            <p:cNvSpPr>
              <a:spLocks/>
            </p:cNvSpPr>
            <p:nvPr/>
          </p:nvSpPr>
          <p:spPr bwMode="auto">
            <a:xfrm>
              <a:off x="10682288" y="1939925"/>
              <a:ext cx="304800" cy="25400"/>
            </a:xfrm>
            <a:custGeom>
              <a:avLst/>
              <a:gdLst>
                <a:gd name="T0" fmla="*/ 288 w 307"/>
                <a:gd name="T1" fmla="*/ 0 h 26"/>
                <a:gd name="T2" fmla="*/ 19 w 307"/>
                <a:gd name="T3" fmla="*/ 0 h 26"/>
                <a:gd name="T4" fmla="*/ 0 w 307"/>
                <a:gd name="T5" fmla="*/ 13 h 26"/>
                <a:gd name="T6" fmla="*/ 19 w 307"/>
                <a:gd name="T7" fmla="*/ 26 h 26"/>
                <a:gd name="T8" fmla="*/ 288 w 307"/>
                <a:gd name="T9" fmla="*/ 26 h 26"/>
                <a:gd name="T10" fmla="*/ 307 w 307"/>
                <a:gd name="T11" fmla="*/ 13 h 26"/>
                <a:gd name="T12" fmla="*/ 288 w 3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07" h="26">
                  <a:moveTo>
                    <a:pt x="288" y="0"/>
                  </a:moveTo>
                  <a:cubicBezTo>
                    <a:pt x="19" y="0"/>
                    <a:pt x="19" y="0"/>
                    <a:pt x="19" y="0"/>
                  </a:cubicBezTo>
                  <a:cubicBezTo>
                    <a:pt x="8" y="0"/>
                    <a:pt x="0" y="6"/>
                    <a:pt x="0" y="13"/>
                  </a:cubicBezTo>
                  <a:cubicBezTo>
                    <a:pt x="0" y="20"/>
                    <a:pt x="8" y="26"/>
                    <a:pt x="19" y="26"/>
                  </a:cubicBezTo>
                  <a:cubicBezTo>
                    <a:pt x="288" y="26"/>
                    <a:pt x="288" y="26"/>
                    <a:pt x="288" y="26"/>
                  </a:cubicBezTo>
                  <a:cubicBezTo>
                    <a:pt x="299" y="26"/>
                    <a:pt x="307" y="20"/>
                    <a:pt x="307" y="13"/>
                  </a:cubicBezTo>
                  <a:cubicBezTo>
                    <a:pt x="307" y="6"/>
                    <a:pt x="299" y="0"/>
                    <a:pt x="288" y="0"/>
                  </a:cubicBezTo>
                  <a:close/>
                </a:path>
              </a:pathLst>
            </a:custGeom>
            <a:solidFill>
              <a:srgbClr val="006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8" name="Picture 27">
            <a:extLst>
              <a:ext uri="{FF2B5EF4-FFF2-40B4-BE49-F238E27FC236}">
                <a16:creationId xmlns:a16="http://schemas.microsoft.com/office/drawing/2014/main" id="{C4A39DB7-57B0-3A43-ADBD-899CAFF2EEDC}"/>
              </a:ext>
            </a:extLst>
          </p:cNvPr>
          <p:cNvPicPr>
            <a:picLocks noChangeAspect="1"/>
          </p:cNvPicPr>
          <p:nvPr/>
        </p:nvPicPr>
        <p:blipFill>
          <a:blip r:embed="rId2"/>
          <a:stretch>
            <a:fillRect/>
          </a:stretch>
        </p:blipFill>
        <p:spPr>
          <a:xfrm>
            <a:off x="5238749" y="1632858"/>
            <a:ext cx="1303095" cy="1426028"/>
          </a:xfrm>
          <a:prstGeom prst="rect">
            <a:avLst/>
          </a:prstGeom>
        </p:spPr>
      </p:pic>
      <p:pic>
        <p:nvPicPr>
          <p:cNvPr id="29" name="Picture 28">
            <a:extLst>
              <a:ext uri="{FF2B5EF4-FFF2-40B4-BE49-F238E27FC236}">
                <a16:creationId xmlns:a16="http://schemas.microsoft.com/office/drawing/2014/main" id="{A693500D-9AC9-D34B-9D51-6E67F2078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400" y="1616876"/>
            <a:ext cx="1447800" cy="1360692"/>
          </a:xfrm>
          <a:prstGeom prst="rect">
            <a:avLst/>
          </a:prstGeom>
        </p:spPr>
      </p:pic>
    </p:spTree>
    <p:extLst>
      <p:ext uri="{BB962C8B-B14F-4D97-AF65-F5344CB8AC3E}">
        <p14:creationId xmlns:p14="http://schemas.microsoft.com/office/powerpoint/2010/main" val="114484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BFD8A-469D-49AA-9261-E8A73E11325C}"/>
              </a:ext>
            </a:extLst>
          </p:cNvPr>
          <p:cNvSpPr>
            <a:spLocks noGrp="1"/>
          </p:cNvSpPr>
          <p:nvPr>
            <p:ph type="body" sz="quarter" idx="13"/>
          </p:nvPr>
        </p:nvSpPr>
        <p:spPr/>
        <p:txBody>
          <a:bodyPr/>
          <a:lstStyle/>
          <a:p>
            <a:r>
              <a:rPr lang="en-US" dirty="0"/>
              <a:t>What is the RGA FAC Optimization Process?</a:t>
            </a:r>
          </a:p>
        </p:txBody>
      </p:sp>
      <p:pic>
        <p:nvPicPr>
          <p:cNvPr id="6" name="Picture Placeholder 5">
            <a:extLst>
              <a:ext uri="{FF2B5EF4-FFF2-40B4-BE49-F238E27FC236}">
                <a16:creationId xmlns:a16="http://schemas.microsoft.com/office/drawing/2014/main" id="{F77AF8F5-4C45-AF43-80AC-3C7C814A5397}"/>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p:blipFill>
        <p:spPr>
          <a:xfrm>
            <a:off x="0" y="0"/>
            <a:ext cx="12192000" cy="4646313"/>
          </a:xfrm>
        </p:spPr>
      </p:pic>
    </p:spTree>
    <p:extLst>
      <p:ext uri="{BB962C8B-B14F-4D97-AF65-F5344CB8AC3E}">
        <p14:creationId xmlns:p14="http://schemas.microsoft.com/office/powerpoint/2010/main" val="152648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a:t>Facultative Reinsurance Quotes</a:t>
            </a:r>
            <a:endParaRPr lang="en-US" dirty="0"/>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473700" cy="4375150"/>
          </a:xfrm>
        </p:spPr>
        <p:txBody>
          <a:bodyPr/>
          <a:lstStyle/>
          <a:p>
            <a:r>
              <a:rPr lang="en-US" dirty="0"/>
              <a:t>RGA USA accepts facultative cases from our ceding company clients at anytime; however, most are within business hours</a:t>
            </a:r>
          </a:p>
          <a:p>
            <a:pPr lvl="1"/>
            <a:r>
              <a:rPr lang="en-US" dirty="0"/>
              <a:t>Some cases we can quickly decline, allowing us to focus on cases that we might accept</a:t>
            </a:r>
          </a:p>
          <a:p>
            <a:pPr lvl="1"/>
            <a:r>
              <a:rPr lang="en-US" dirty="0"/>
              <a:t>Underwriting requires the time of underwriters, support staff, medical directors, team managers, etc.</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a:t>We seek to optimize the facultative process</a:t>
            </a:r>
            <a:endParaRPr lang="en-US" dirty="0"/>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C5FB56AE-C225-6246-9E83-07E13DCC4749}"/>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13</a:t>
            </a:fld>
            <a:endParaRPr lang="en-US"/>
          </a:p>
        </p:txBody>
      </p:sp>
      <p:sp>
        <p:nvSpPr>
          <p:cNvPr id="18" name="Content Placeholder 2">
            <a:extLst>
              <a:ext uri="{FF2B5EF4-FFF2-40B4-BE49-F238E27FC236}">
                <a16:creationId xmlns:a16="http://schemas.microsoft.com/office/drawing/2014/main" id="{F0C3AB4A-E4E2-A944-9765-FA6485D9D611}"/>
              </a:ext>
            </a:extLst>
          </p:cNvPr>
          <p:cNvSpPr txBox="1">
            <a:spLocks/>
          </p:cNvSpPr>
          <p:nvPr/>
        </p:nvSpPr>
        <p:spPr>
          <a:xfrm>
            <a:off x="6400800" y="1528763"/>
            <a:ext cx="5148943"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RGA is only paid for those cases in which:</a:t>
            </a:r>
          </a:p>
          <a:p>
            <a:pPr marL="800100" lvl="1" indent="-457200">
              <a:buFont typeface="+mj-lt"/>
              <a:buAutoNum type="arabicPeriod"/>
            </a:pPr>
            <a:r>
              <a:rPr lang="en-US" dirty="0"/>
              <a:t>We determine the case represents an acceptable risk and we make a reinsurance offer</a:t>
            </a:r>
          </a:p>
          <a:p>
            <a:pPr marL="800100" lvl="1" indent="-457200">
              <a:buFont typeface="+mj-lt"/>
              <a:buAutoNum type="arabicPeriod"/>
            </a:pPr>
            <a:r>
              <a:rPr lang="en-US" dirty="0"/>
              <a:t>The ceding company accepts our reinsurance offer</a:t>
            </a:r>
          </a:p>
          <a:p>
            <a:pPr marL="800100" lvl="1" indent="-457200">
              <a:buFont typeface="+mj-lt"/>
              <a:buAutoNum type="arabicPeriod"/>
            </a:pPr>
            <a:r>
              <a:rPr lang="en-US" dirty="0"/>
              <a:t>The proposed insured accepts the rating/offer, and the policy is issued and placed </a:t>
            </a:r>
            <a:r>
              <a:rPr lang="en-US" dirty="0" err="1"/>
              <a:t>inforce</a:t>
            </a:r>
            <a:endParaRPr lang="en-US" dirty="0"/>
          </a:p>
          <a:p>
            <a:pPr lvl="1"/>
            <a:endParaRPr lang="en-US" dirty="0"/>
          </a:p>
          <a:p>
            <a:endParaRPr lang="en-US" dirty="0"/>
          </a:p>
        </p:txBody>
      </p:sp>
    </p:spTree>
    <p:extLst>
      <p:ext uri="{BB962C8B-B14F-4D97-AF65-F5344CB8AC3E}">
        <p14:creationId xmlns:p14="http://schemas.microsoft.com/office/powerpoint/2010/main" val="108977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Life Insurance Policies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RGA sees large numbers of scanned documents </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0" name="Picture 9">
            <a:extLst>
              <a:ext uri="{FF2B5EF4-FFF2-40B4-BE49-F238E27FC236}">
                <a16:creationId xmlns:a16="http://schemas.microsoft.com/office/drawing/2014/main" id="{38250F86-B8D4-B84B-9F7E-97A581A91DDF}"/>
              </a:ext>
            </a:extLst>
          </p:cNvPr>
          <p:cNvPicPr>
            <a:picLocks noChangeAspect="1"/>
          </p:cNvPicPr>
          <p:nvPr/>
        </p:nvPicPr>
        <p:blipFill>
          <a:blip r:embed="rId2"/>
          <a:stretch>
            <a:fillRect/>
          </a:stretch>
        </p:blipFill>
        <p:spPr>
          <a:xfrm>
            <a:off x="1881505" y="1538605"/>
            <a:ext cx="8428990" cy="5213808"/>
          </a:xfrm>
          <a:prstGeom prst="rect">
            <a:avLst/>
          </a:prstGeom>
        </p:spPr>
      </p:pic>
      <p:sp>
        <p:nvSpPr>
          <p:cNvPr id="3" name="Slide Number Placeholder 2">
            <a:extLst>
              <a:ext uri="{FF2B5EF4-FFF2-40B4-BE49-F238E27FC236}">
                <a16:creationId xmlns:a16="http://schemas.microsoft.com/office/drawing/2014/main" id="{56AADE9E-CB4B-B54C-86AD-2E663F68BC27}"/>
              </a:ext>
            </a:extLst>
          </p:cNvPr>
          <p:cNvSpPr>
            <a:spLocks noGrp="1"/>
          </p:cNvSpPr>
          <p:nvPr>
            <p:ph type="sldNum" sz="quarter" idx="15"/>
          </p:nvPr>
        </p:nvSpPr>
        <p:spPr/>
        <p:txBody>
          <a:bodyPr/>
          <a:lstStyle/>
          <a:p>
            <a:fld id="{649DDBF6-DE93-5143-A5B9-B4FB4E725249}" type="slidenum">
              <a:rPr lang="en-US" smtClean="0"/>
              <a:pPr/>
              <a:t>14</a:t>
            </a:fld>
            <a:endParaRPr lang="en-US"/>
          </a:p>
        </p:txBody>
      </p:sp>
    </p:spTree>
    <p:extLst>
      <p:ext uri="{BB962C8B-B14F-4D97-AF65-F5344CB8AC3E}">
        <p14:creationId xmlns:p14="http://schemas.microsoft.com/office/powerpoint/2010/main" val="95373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Data Extracted</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6660243" cy="4375150"/>
          </a:xfrm>
        </p:spPr>
        <p:txBody>
          <a:bodyPr/>
          <a:lstStyle/>
          <a:p>
            <a:r>
              <a:rPr lang="en-US" dirty="0"/>
              <a:t>Insurance Application (parts 1 &amp; 2) </a:t>
            </a:r>
          </a:p>
          <a:p>
            <a:r>
              <a:rPr lang="en-US" dirty="0"/>
              <a:t>Labs (Blood and Urine ‒ A1C, BUN, cholesterol, etc.)</a:t>
            </a:r>
          </a:p>
          <a:p>
            <a:r>
              <a:rPr lang="en-US" dirty="0"/>
              <a:t>Attending Physician Statement (APS) records</a:t>
            </a:r>
          </a:p>
          <a:p>
            <a:r>
              <a:rPr lang="en-US" dirty="0"/>
              <a:t>Prescription history </a:t>
            </a:r>
          </a:p>
          <a:p>
            <a:r>
              <a:rPr lang="en-US" dirty="0"/>
              <a:t>Vital signs</a:t>
            </a:r>
          </a:p>
          <a:p>
            <a:r>
              <a:rPr lang="en-US" dirty="0"/>
              <a:t>Alternative data sources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Valuable data is often trapped in unstructured form</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7D3974EC-7017-BD4C-8DAE-C72ADA5EB550}"/>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15</a:t>
            </a:fld>
            <a:endParaRPr lang="en-US"/>
          </a:p>
        </p:txBody>
      </p:sp>
      <p:pic>
        <p:nvPicPr>
          <p:cNvPr id="13" name="Graphic 12">
            <a:extLst>
              <a:ext uri="{FF2B5EF4-FFF2-40B4-BE49-F238E27FC236}">
                <a16:creationId xmlns:a16="http://schemas.microsoft.com/office/drawing/2014/main" id="{EFB28E5B-82AA-BC49-9F62-721B30D40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5829" y="3195523"/>
            <a:ext cx="1354259" cy="1213191"/>
          </a:xfrm>
          <a:prstGeom prst="rect">
            <a:avLst/>
          </a:prstGeom>
        </p:spPr>
      </p:pic>
      <p:pic>
        <p:nvPicPr>
          <p:cNvPr id="14" name="Graphic 13">
            <a:extLst>
              <a:ext uri="{FF2B5EF4-FFF2-40B4-BE49-F238E27FC236}">
                <a16:creationId xmlns:a16="http://schemas.microsoft.com/office/drawing/2014/main" id="{FAE9B1C1-EDB9-A141-8BB8-3C029E99A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285515" y="4022987"/>
            <a:ext cx="1691500" cy="1561384"/>
          </a:xfrm>
          <a:prstGeom prst="rect">
            <a:avLst/>
          </a:prstGeom>
        </p:spPr>
      </p:pic>
      <p:grpSp>
        <p:nvGrpSpPr>
          <p:cNvPr id="33" name="Group 32">
            <a:extLst>
              <a:ext uri="{FF2B5EF4-FFF2-40B4-BE49-F238E27FC236}">
                <a16:creationId xmlns:a16="http://schemas.microsoft.com/office/drawing/2014/main" id="{3CBC0438-0A58-6D48-AF2A-5EFE24DA250C}"/>
              </a:ext>
            </a:extLst>
          </p:cNvPr>
          <p:cNvGrpSpPr/>
          <p:nvPr/>
        </p:nvGrpSpPr>
        <p:grpSpPr>
          <a:xfrm>
            <a:off x="9201659" y="1898292"/>
            <a:ext cx="1444989" cy="1445298"/>
            <a:chOff x="9201659" y="1898292"/>
            <a:chExt cx="1444989" cy="1445298"/>
          </a:xfrm>
        </p:grpSpPr>
        <p:sp>
          <p:nvSpPr>
            <p:cNvPr id="17" name="Graphic 15">
              <a:extLst>
                <a:ext uri="{FF2B5EF4-FFF2-40B4-BE49-F238E27FC236}">
                  <a16:creationId xmlns:a16="http://schemas.microsoft.com/office/drawing/2014/main" id="{4A851D61-05E7-B042-BEB4-B266064C61F7}"/>
                </a:ext>
              </a:extLst>
            </p:cNvPr>
            <p:cNvSpPr/>
            <p:nvPr/>
          </p:nvSpPr>
          <p:spPr>
            <a:xfrm>
              <a:off x="9892709" y="2086751"/>
              <a:ext cx="251244" cy="408310"/>
            </a:xfrm>
            <a:custGeom>
              <a:avLst/>
              <a:gdLst>
                <a:gd name="connsiteX0" fmla="*/ 251244 w 251244"/>
                <a:gd name="connsiteY0" fmla="*/ 408310 h 408310"/>
                <a:gd name="connsiteX1" fmla="*/ 251244 w 251244"/>
                <a:gd name="connsiteY1" fmla="*/ 0 h 408310"/>
                <a:gd name="connsiteX2" fmla="*/ 0 w 251244"/>
                <a:gd name="connsiteY2" fmla="*/ 0 h 408310"/>
              </a:gdLst>
              <a:ahLst/>
              <a:cxnLst>
                <a:cxn ang="0">
                  <a:pos x="connsiteX0" y="connsiteY0"/>
                </a:cxn>
                <a:cxn ang="0">
                  <a:pos x="connsiteX1" y="connsiteY1"/>
                </a:cxn>
                <a:cxn ang="0">
                  <a:pos x="connsiteX2" y="connsiteY2"/>
                </a:cxn>
              </a:cxnLst>
              <a:rect l="l" t="t" r="r" b="b"/>
              <a:pathLst>
                <a:path w="251244" h="408310">
                  <a:moveTo>
                    <a:pt x="251244" y="408310"/>
                  </a:moveTo>
                  <a:lnTo>
                    <a:pt x="251244" y="0"/>
                  </a:lnTo>
                  <a:lnTo>
                    <a:pt x="0" y="0"/>
                  </a:lnTo>
                </a:path>
              </a:pathLst>
            </a:custGeom>
            <a:noFill/>
            <a:ln w="62672" cap="rnd">
              <a:solidFill>
                <a:srgbClr val="0165A3"/>
              </a:solid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4A851D61-05E7-B042-BEB4-B266064C61F7}"/>
                </a:ext>
              </a:extLst>
            </p:cNvPr>
            <p:cNvSpPr/>
            <p:nvPr/>
          </p:nvSpPr>
          <p:spPr>
            <a:xfrm>
              <a:off x="9515792" y="1898292"/>
              <a:ext cx="376917" cy="94281"/>
            </a:xfrm>
            <a:custGeom>
              <a:avLst/>
              <a:gdLst>
                <a:gd name="connsiteX0" fmla="*/ 376918 w 376917"/>
                <a:gd name="connsiteY0" fmla="*/ 94281 h 94281"/>
                <a:gd name="connsiteX1" fmla="*/ 376918 w 376917"/>
                <a:gd name="connsiteY1" fmla="*/ 0 h 94281"/>
                <a:gd name="connsiteX2" fmla="*/ 0 w 376917"/>
                <a:gd name="connsiteY2" fmla="*/ 0 h 94281"/>
                <a:gd name="connsiteX3" fmla="*/ 0 w 376917"/>
                <a:gd name="connsiteY3" fmla="*/ 94281 h 94281"/>
              </a:gdLst>
              <a:ahLst/>
              <a:cxnLst>
                <a:cxn ang="0">
                  <a:pos x="connsiteX0" y="connsiteY0"/>
                </a:cxn>
                <a:cxn ang="0">
                  <a:pos x="connsiteX1" y="connsiteY1"/>
                </a:cxn>
                <a:cxn ang="0">
                  <a:pos x="connsiteX2" y="connsiteY2"/>
                </a:cxn>
                <a:cxn ang="0">
                  <a:pos x="connsiteX3" y="connsiteY3"/>
                </a:cxn>
              </a:cxnLst>
              <a:rect l="l" t="t" r="r" b="b"/>
              <a:pathLst>
                <a:path w="376917" h="94281">
                  <a:moveTo>
                    <a:pt x="376918" y="94281"/>
                  </a:moveTo>
                  <a:lnTo>
                    <a:pt x="376918" y="0"/>
                  </a:lnTo>
                  <a:lnTo>
                    <a:pt x="0" y="0"/>
                  </a:lnTo>
                  <a:lnTo>
                    <a:pt x="0" y="94281"/>
                  </a:lnTo>
                </a:path>
              </a:pathLst>
            </a:custGeom>
            <a:noFill/>
            <a:ln w="62672" cap="flat">
              <a:solidFill>
                <a:srgbClr val="353535"/>
              </a:solid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4A851D61-05E7-B042-BEB4-B266064C61F7}"/>
                </a:ext>
              </a:extLst>
            </p:cNvPr>
            <p:cNvSpPr/>
            <p:nvPr/>
          </p:nvSpPr>
          <p:spPr>
            <a:xfrm>
              <a:off x="9201659" y="1961181"/>
              <a:ext cx="1067968" cy="1381997"/>
            </a:xfrm>
            <a:custGeom>
              <a:avLst/>
              <a:gdLst>
                <a:gd name="connsiteX0" fmla="*/ 816621 w 1067968"/>
                <a:gd name="connsiteY0" fmla="*/ 1381997 h 1381997"/>
                <a:gd name="connsiteX1" fmla="*/ 0 w 1067968"/>
                <a:gd name="connsiteY1" fmla="*/ 1381997 h 1381997"/>
                <a:gd name="connsiteX2" fmla="*/ 0 w 1067968"/>
                <a:gd name="connsiteY2" fmla="*/ 0 h 1381997"/>
                <a:gd name="connsiteX3" fmla="*/ 314133 w 1067968"/>
                <a:gd name="connsiteY3" fmla="*/ 0 h 1381997"/>
                <a:gd name="connsiteX4" fmla="*/ 314133 w 1067968"/>
                <a:gd name="connsiteY4" fmla="*/ 125570 h 1381997"/>
                <a:gd name="connsiteX5" fmla="*/ 691050 w 1067968"/>
                <a:gd name="connsiteY5" fmla="*/ 125570 h 1381997"/>
                <a:gd name="connsiteX6" fmla="*/ 691050 w 1067968"/>
                <a:gd name="connsiteY6" fmla="*/ 0 h 1381997"/>
                <a:gd name="connsiteX7" fmla="*/ 1067968 w 1067968"/>
                <a:gd name="connsiteY7" fmla="*/ 0 h 1381997"/>
                <a:gd name="connsiteX8" fmla="*/ 1067968 w 1067968"/>
                <a:gd name="connsiteY8" fmla="*/ 439703 h 138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7968" h="1381997">
                  <a:moveTo>
                    <a:pt x="816621" y="1381997"/>
                  </a:moveTo>
                  <a:lnTo>
                    <a:pt x="0" y="1381997"/>
                  </a:lnTo>
                  <a:lnTo>
                    <a:pt x="0" y="0"/>
                  </a:lnTo>
                  <a:lnTo>
                    <a:pt x="314133" y="0"/>
                  </a:lnTo>
                  <a:lnTo>
                    <a:pt x="314133" y="125570"/>
                  </a:lnTo>
                  <a:lnTo>
                    <a:pt x="691050" y="125570"/>
                  </a:lnTo>
                  <a:lnTo>
                    <a:pt x="691050" y="0"/>
                  </a:lnTo>
                  <a:lnTo>
                    <a:pt x="1067968" y="0"/>
                  </a:lnTo>
                  <a:lnTo>
                    <a:pt x="1067968" y="439703"/>
                  </a:lnTo>
                </a:path>
              </a:pathLst>
            </a:custGeom>
            <a:noFill/>
            <a:ln w="62672" cap="rnd">
              <a:solidFill>
                <a:srgbClr val="353535"/>
              </a:solid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4A851D61-05E7-B042-BEB4-B266064C61F7}"/>
                </a:ext>
              </a:extLst>
            </p:cNvPr>
            <p:cNvSpPr/>
            <p:nvPr/>
          </p:nvSpPr>
          <p:spPr>
            <a:xfrm>
              <a:off x="9327333" y="2086751"/>
              <a:ext cx="598111" cy="1130753"/>
            </a:xfrm>
            <a:custGeom>
              <a:avLst/>
              <a:gdLst>
                <a:gd name="connsiteX0" fmla="*/ 598112 w 598111"/>
                <a:gd name="connsiteY0" fmla="*/ 1130753 h 1130753"/>
                <a:gd name="connsiteX1" fmla="*/ 0 w 598111"/>
                <a:gd name="connsiteY1" fmla="*/ 1130753 h 1130753"/>
                <a:gd name="connsiteX2" fmla="*/ 0 w 598111"/>
                <a:gd name="connsiteY2" fmla="*/ 0 h 1130753"/>
                <a:gd name="connsiteX3" fmla="*/ 94178 w 598111"/>
                <a:gd name="connsiteY3" fmla="*/ 0 h 1130753"/>
              </a:gdLst>
              <a:ahLst/>
              <a:cxnLst>
                <a:cxn ang="0">
                  <a:pos x="connsiteX0" y="connsiteY0"/>
                </a:cxn>
                <a:cxn ang="0">
                  <a:pos x="connsiteX1" y="connsiteY1"/>
                </a:cxn>
                <a:cxn ang="0">
                  <a:pos x="connsiteX2" y="connsiteY2"/>
                </a:cxn>
                <a:cxn ang="0">
                  <a:pos x="connsiteX3" y="connsiteY3"/>
                </a:cxn>
              </a:cxnLst>
              <a:rect l="l" t="t" r="r" b="b"/>
              <a:pathLst>
                <a:path w="598111" h="1130753">
                  <a:moveTo>
                    <a:pt x="598112" y="1130753"/>
                  </a:moveTo>
                  <a:lnTo>
                    <a:pt x="0" y="1130753"/>
                  </a:lnTo>
                  <a:lnTo>
                    <a:pt x="0" y="0"/>
                  </a:lnTo>
                  <a:lnTo>
                    <a:pt x="94178" y="0"/>
                  </a:lnTo>
                </a:path>
              </a:pathLst>
            </a:custGeom>
            <a:noFill/>
            <a:ln w="62672" cap="flat">
              <a:solidFill>
                <a:srgbClr val="0165A3"/>
              </a:solid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4A851D61-05E7-B042-BEB4-B266064C61F7}"/>
                </a:ext>
              </a:extLst>
            </p:cNvPr>
            <p:cNvSpPr/>
            <p:nvPr/>
          </p:nvSpPr>
          <p:spPr>
            <a:xfrm>
              <a:off x="9421511" y="2928541"/>
              <a:ext cx="188458" cy="10326"/>
            </a:xfrm>
            <a:custGeom>
              <a:avLst/>
              <a:gdLst>
                <a:gd name="connsiteX0" fmla="*/ 188459 w 188458"/>
                <a:gd name="connsiteY0" fmla="*/ 0 h 10326"/>
                <a:gd name="connsiteX1" fmla="*/ 0 w 188458"/>
                <a:gd name="connsiteY1" fmla="*/ 0 h 10326"/>
              </a:gdLst>
              <a:ahLst/>
              <a:cxnLst>
                <a:cxn ang="0">
                  <a:pos x="connsiteX0" y="connsiteY0"/>
                </a:cxn>
                <a:cxn ang="0">
                  <a:pos x="connsiteX1" y="connsiteY1"/>
                </a:cxn>
              </a:cxnLst>
              <a:rect l="l" t="t" r="r" b="b"/>
              <a:pathLst>
                <a:path w="188458" h="10326">
                  <a:moveTo>
                    <a:pt x="188459" y="0"/>
                  </a:moveTo>
                  <a:lnTo>
                    <a:pt x="0" y="0"/>
                  </a:lnTo>
                </a:path>
              </a:pathLst>
            </a:custGeom>
            <a:ln w="62672" cap="flat">
              <a:solidFill>
                <a:srgbClr val="6FB2D0"/>
              </a:solidFill>
              <a:prstDash val="solid"/>
              <a:miter/>
            </a:ln>
          </p:spPr>
          <p:txBody>
            <a:bodyPr rtlCol="0" anchor="ctr"/>
            <a:lstStyle/>
            <a:p>
              <a:endParaRPr lang="en-US"/>
            </a:p>
          </p:txBody>
        </p:sp>
        <p:sp>
          <p:nvSpPr>
            <p:cNvPr id="22" name="Graphic 15">
              <a:extLst>
                <a:ext uri="{FF2B5EF4-FFF2-40B4-BE49-F238E27FC236}">
                  <a16:creationId xmlns:a16="http://schemas.microsoft.com/office/drawing/2014/main" id="{4A851D61-05E7-B042-BEB4-B266064C61F7}"/>
                </a:ext>
              </a:extLst>
            </p:cNvPr>
            <p:cNvSpPr/>
            <p:nvPr/>
          </p:nvSpPr>
          <p:spPr>
            <a:xfrm>
              <a:off x="10206738" y="2526144"/>
              <a:ext cx="251244" cy="314442"/>
            </a:xfrm>
            <a:custGeom>
              <a:avLst/>
              <a:gdLst>
                <a:gd name="connsiteX0" fmla="*/ 125601 w 251244"/>
                <a:gd name="connsiteY0" fmla="*/ 314371 h 314442"/>
                <a:gd name="connsiteX1" fmla="*/ 125601 w 251244"/>
                <a:gd name="connsiteY1" fmla="*/ 314371 h 314442"/>
                <a:gd name="connsiteX2" fmla="*/ 251171 w 251244"/>
                <a:gd name="connsiteY2" fmla="*/ 188801 h 314442"/>
                <a:gd name="connsiteX3" fmla="*/ 251171 w 251244"/>
                <a:gd name="connsiteY3" fmla="*/ 188698 h 314442"/>
                <a:gd name="connsiteX4" fmla="*/ 251171 w 251244"/>
                <a:gd name="connsiteY4" fmla="*/ 125499 h 314442"/>
                <a:gd name="connsiteX5" fmla="*/ 125808 w 251244"/>
                <a:gd name="connsiteY5" fmla="*/ -71 h 314442"/>
                <a:gd name="connsiteX6" fmla="*/ 125601 w 251244"/>
                <a:gd name="connsiteY6" fmla="*/ -71 h 314442"/>
                <a:gd name="connsiteX7" fmla="*/ 125601 w 251244"/>
                <a:gd name="connsiteY7" fmla="*/ -71 h 314442"/>
                <a:gd name="connsiteX8" fmla="*/ -73 w 251244"/>
                <a:gd name="connsiteY8" fmla="*/ 125396 h 314442"/>
                <a:gd name="connsiteX9" fmla="*/ -73 w 251244"/>
                <a:gd name="connsiteY9" fmla="*/ 125499 h 314442"/>
                <a:gd name="connsiteX10" fmla="*/ -73 w 251244"/>
                <a:gd name="connsiteY10" fmla="*/ 188285 h 314442"/>
                <a:gd name="connsiteX11" fmla="*/ 125188 w 251244"/>
                <a:gd name="connsiteY11" fmla="*/ 314371 h 314442"/>
                <a:gd name="connsiteX12" fmla="*/ 125601 w 251244"/>
                <a:gd name="connsiteY12" fmla="*/ 314371 h 3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244" h="314442">
                  <a:moveTo>
                    <a:pt x="125601" y="314371"/>
                  </a:moveTo>
                  <a:lnTo>
                    <a:pt x="125601" y="314371"/>
                  </a:lnTo>
                  <a:cubicBezTo>
                    <a:pt x="194954" y="314371"/>
                    <a:pt x="251171" y="258154"/>
                    <a:pt x="251171" y="188801"/>
                  </a:cubicBezTo>
                  <a:cubicBezTo>
                    <a:pt x="251171" y="188770"/>
                    <a:pt x="251171" y="188729"/>
                    <a:pt x="251171" y="188698"/>
                  </a:cubicBezTo>
                  <a:lnTo>
                    <a:pt x="251171" y="125499"/>
                  </a:lnTo>
                  <a:cubicBezTo>
                    <a:pt x="251233" y="56209"/>
                    <a:pt x="195098" y="-9"/>
                    <a:pt x="125808" y="-71"/>
                  </a:cubicBezTo>
                  <a:cubicBezTo>
                    <a:pt x="125735" y="-71"/>
                    <a:pt x="125673" y="-71"/>
                    <a:pt x="125601" y="-71"/>
                  </a:cubicBezTo>
                  <a:lnTo>
                    <a:pt x="125601" y="-71"/>
                  </a:lnTo>
                  <a:cubicBezTo>
                    <a:pt x="56248" y="-133"/>
                    <a:pt x="-11" y="56043"/>
                    <a:pt x="-73" y="125396"/>
                  </a:cubicBezTo>
                  <a:cubicBezTo>
                    <a:pt x="-73" y="125427"/>
                    <a:pt x="-73" y="125468"/>
                    <a:pt x="-73" y="125499"/>
                  </a:cubicBezTo>
                  <a:lnTo>
                    <a:pt x="-73" y="188285"/>
                  </a:lnTo>
                  <a:cubicBezTo>
                    <a:pt x="-300" y="257689"/>
                    <a:pt x="55783" y="314144"/>
                    <a:pt x="125188" y="314371"/>
                  </a:cubicBezTo>
                  <a:cubicBezTo>
                    <a:pt x="125322" y="314371"/>
                    <a:pt x="125467" y="314371"/>
                    <a:pt x="125601" y="314371"/>
                  </a:cubicBezTo>
                  <a:close/>
                </a:path>
              </a:pathLst>
            </a:custGeom>
            <a:noFill/>
            <a:ln w="62672" cap="rnd">
              <a:solidFill>
                <a:srgbClr val="636464"/>
              </a:solid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4A851D61-05E7-B042-BEB4-B266064C61F7}"/>
                </a:ext>
              </a:extLst>
            </p:cNvPr>
            <p:cNvSpPr/>
            <p:nvPr/>
          </p:nvSpPr>
          <p:spPr>
            <a:xfrm>
              <a:off x="10394991" y="2840586"/>
              <a:ext cx="251657" cy="503004"/>
            </a:xfrm>
            <a:custGeom>
              <a:avLst/>
              <a:gdLst>
                <a:gd name="connsiteX0" fmla="*/ -73 w 251657"/>
                <a:gd name="connsiteY0" fmla="*/ -71 h 503004"/>
                <a:gd name="connsiteX1" fmla="*/ -73 w 251657"/>
                <a:gd name="connsiteY1" fmla="*/ 62714 h 503004"/>
                <a:gd name="connsiteX2" fmla="*/ 175477 w 251657"/>
                <a:gd name="connsiteY2" fmla="*/ 124673 h 503004"/>
                <a:gd name="connsiteX3" fmla="*/ 251584 w 251657"/>
                <a:gd name="connsiteY3" fmla="*/ 240124 h 503004"/>
                <a:gd name="connsiteX4" fmla="*/ 251584 w 251657"/>
                <a:gd name="connsiteY4" fmla="*/ 502934 h 50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657" h="503004">
                  <a:moveTo>
                    <a:pt x="-73" y="-71"/>
                  </a:moveTo>
                  <a:lnTo>
                    <a:pt x="-73" y="62714"/>
                  </a:lnTo>
                  <a:lnTo>
                    <a:pt x="175477" y="124673"/>
                  </a:lnTo>
                  <a:cubicBezTo>
                    <a:pt x="221658" y="144469"/>
                    <a:pt x="251594" y="189875"/>
                    <a:pt x="251584" y="240124"/>
                  </a:cubicBezTo>
                  <a:lnTo>
                    <a:pt x="251584" y="502934"/>
                  </a:lnTo>
                </a:path>
              </a:pathLst>
            </a:custGeom>
            <a:noFill/>
            <a:ln w="62672" cap="rnd">
              <a:solidFill>
                <a:srgbClr val="636464"/>
              </a:solidFill>
              <a:prstDash val="solid"/>
              <a:miter/>
            </a:ln>
          </p:spPr>
          <p:txBody>
            <a:bodyPr rtlCol="0" anchor="ctr"/>
            <a:lstStyle/>
            <a:p>
              <a:endParaRPr lang="en-US"/>
            </a:p>
          </p:txBody>
        </p:sp>
        <p:sp>
          <p:nvSpPr>
            <p:cNvPr id="24" name="Graphic 15">
              <a:extLst>
                <a:ext uri="{FF2B5EF4-FFF2-40B4-BE49-F238E27FC236}">
                  <a16:creationId xmlns:a16="http://schemas.microsoft.com/office/drawing/2014/main" id="{4A851D61-05E7-B042-BEB4-B266064C61F7}"/>
                </a:ext>
              </a:extLst>
            </p:cNvPr>
            <p:cNvSpPr/>
            <p:nvPr/>
          </p:nvSpPr>
          <p:spPr>
            <a:xfrm>
              <a:off x="10018280" y="2840586"/>
              <a:ext cx="251244" cy="503004"/>
            </a:xfrm>
            <a:custGeom>
              <a:avLst/>
              <a:gdLst>
                <a:gd name="connsiteX0" fmla="*/ 251171 w 251244"/>
                <a:gd name="connsiteY0" fmla="*/ -71 h 503004"/>
                <a:gd name="connsiteX1" fmla="*/ 251171 w 251244"/>
                <a:gd name="connsiteY1" fmla="*/ 62714 h 503004"/>
                <a:gd name="connsiteX2" fmla="*/ 76136 w 251244"/>
                <a:gd name="connsiteY2" fmla="*/ 124673 h 503004"/>
                <a:gd name="connsiteX3" fmla="*/ -73 w 251244"/>
                <a:gd name="connsiteY3" fmla="*/ 240124 h 503004"/>
                <a:gd name="connsiteX4" fmla="*/ -73 w 251244"/>
                <a:gd name="connsiteY4" fmla="*/ 502934 h 50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44" h="503004">
                  <a:moveTo>
                    <a:pt x="251171" y="-71"/>
                  </a:moveTo>
                  <a:lnTo>
                    <a:pt x="251171" y="62714"/>
                  </a:lnTo>
                  <a:lnTo>
                    <a:pt x="76136" y="124673"/>
                  </a:lnTo>
                  <a:cubicBezTo>
                    <a:pt x="29915" y="144438"/>
                    <a:pt x="-73" y="189854"/>
                    <a:pt x="-73" y="240124"/>
                  </a:cubicBezTo>
                  <a:lnTo>
                    <a:pt x="-73" y="502934"/>
                  </a:lnTo>
                </a:path>
              </a:pathLst>
            </a:custGeom>
            <a:noFill/>
            <a:ln w="62672" cap="rnd">
              <a:solidFill>
                <a:srgbClr val="636464"/>
              </a:solid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4A851D61-05E7-B042-BEB4-B266064C61F7}"/>
                </a:ext>
              </a:extLst>
            </p:cNvPr>
            <p:cNvSpPr/>
            <p:nvPr/>
          </p:nvSpPr>
          <p:spPr>
            <a:xfrm>
              <a:off x="10520871" y="3154719"/>
              <a:ext cx="10326" cy="188355"/>
            </a:xfrm>
            <a:custGeom>
              <a:avLst/>
              <a:gdLst>
                <a:gd name="connsiteX0" fmla="*/ 0 w 10326"/>
                <a:gd name="connsiteY0" fmla="*/ 0 h 188355"/>
                <a:gd name="connsiteX1" fmla="*/ 0 w 10326"/>
                <a:gd name="connsiteY1" fmla="*/ 188356 h 188355"/>
              </a:gdLst>
              <a:ahLst/>
              <a:cxnLst>
                <a:cxn ang="0">
                  <a:pos x="connsiteX0" y="connsiteY0"/>
                </a:cxn>
                <a:cxn ang="0">
                  <a:pos x="connsiteX1" y="connsiteY1"/>
                </a:cxn>
              </a:cxnLst>
              <a:rect l="l" t="t" r="r" b="b"/>
              <a:pathLst>
                <a:path w="10326" h="188355">
                  <a:moveTo>
                    <a:pt x="0" y="0"/>
                  </a:moveTo>
                  <a:lnTo>
                    <a:pt x="0" y="188356"/>
                  </a:lnTo>
                </a:path>
              </a:pathLst>
            </a:custGeom>
            <a:ln w="62672" cap="rnd">
              <a:solidFill>
                <a:srgbClr val="636464"/>
              </a:solid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4A851D61-05E7-B042-BEB4-B266064C61F7}"/>
                </a:ext>
              </a:extLst>
            </p:cNvPr>
            <p:cNvSpPr/>
            <p:nvPr/>
          </p:nvSpPr>
          <p:spPr>
            <a:xfrm>
              <a:off x="10143953" y="3154719"/>
              <a:ext cx="10326" cy="188355"/>
            </a:xfrm>
            <a:custGeom>
              <a:avLst/>
              <a:gdLst>
                <a:gd name="connsiteX0" fmla="*/ 0 w 10326"/>
                <a:gd name="connsiteY0" fmla="*/ 0 h 188355"/>
                <a:gd name="connsiteX1" fmla="*/ 0 w 10326"/>
                <a:gd name="connsiteY1" fmla="*/ 188356 h 188355"/>
              </a:gdLst>
              <a:ahLst/>
              <a:cxnLst>
                <a:cxn ang="0">
                  <a:pos x="connsiteX0" y="connsiteY0"/>
                </a:cxn>
                <a:cxn ang="0">
                  <a:pos x="connsiteX1" y="connsiteY1"/>
                </a:cxn>
              </a:cxnLst>
              <a:rect l="l" t="t" r="r" b="b"/>
              <a:pathLst>
                <a:path w="10326" h="188355">
                  <a:moveTo>
                    <a:pt x="0" y="0"/>
                  </a:moveTo>
                  <a:lnTo>
                    <a:pt x="0" y="188356"/>
                  </a:lnTo>
                </a:path>
              </a:pathLst>
            </a:custGeom>
            <a:ln w="62672" cap="rnd">
              <a:solidFill>
                <a:srgbClr val="636464"/>
              </a:solid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4A851D61-05E7-B042-BEB4-B266064C61F7}"/>
                </a:ext>
              </a:extLst>
            </p:cNvPr>
            <p:cNvSpPr/>
            <p:nvPr/>
          </p:nvSpPr>
          <p:spPr>
            <a:xfrm>
              <a:off x="9421511" y="2363061"/>
              <a:ext cx="628058" cy="10326"/>
            </a:xfrm>
            <a:custGeom>
              <a:avLst/>
              <a:gdLst>
                <a:gd name="connsiteX0" fmla="*/ 0 w 628058"/>
                <a:gd name="connsiteY0" fmla="*/ 0 h 10326"/>
                <a:gd name="connsiteX1" fmla="*/ 628059 w 628058"/>
                <a:gd name="connsiteY1" fmla="*/ 0 h 10326"/>
              </a:gdLst>
              <a:ahLst/>
              <a:cxnLst>
                <a:cxn ang="0">
                  <a:pos x="connsiteX0" y="connsiteY0"/>
                </a:cxn>
                <a:cxn ang="0">
                  <a:pos x="connsiteX1" y="connsiteY1"/>
                </a:cxn>
              </a:cxnLst>
              <a:rect l="l" t="t" r="r" b="b"/>
              <a:pathLst>
                <a:path w="628058" h="10326">
                  <a:moveTo>
                    <a:pt x="0" y="0"/>
                  </a:moveTo>
                  <a:lnTo>
                    <a:pt x="628059" y="0"/>
                  </a:lnTo>
                </a:path>
              </a:pathLst>
            </a:custGeom>
            <a:ln w="62672" cap="flat">
              <a:solidFill>
                <a:srgbClr val="6FB2D0"/>
              </a:solid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4A851D61-05E7-B042-BEB4-B266064C61F7}"/>
                </a:ext>
              </a:extLst>
            </p:cNvPr>
            <p:cNvSpPr/>
            <p:nvPr/>
          </p:nvSpPr>
          <p:spPr>
            <a:xfrm>
              <a:off x="9421511" y="2488734"/>
              <a:ext cx="628265" cy="10326"/>
            </a:xfrm>
            <a:custGeom>
              <a:avLst/>
              <a:gdLst>
                <a:gd name="connsiteX0" fmla="*/ 0 w 628265"/>
                <a:gd name="connsiteY0" fmla="*/ 0 h 10326"/>
                <a:gd name="connsiteX1" fmla="*/ 628265 w 628265"/>
                <a:gd name="connsiteY1" fmla="*/ 0 h 10326"/>
              </a:gdLst>
              <a:ahLst/>
              <a:cxnLst>
                <a:cxn ang="0">
                  <a:pos x="connsiteX0" y="connsiteY0"/>
                </a:cxn>
                <a:cxn ang="0">
                  <a:pos x="connsiteX1" y="connsiteY1"/>
                </a:cxn>
              </a:cxnLst>
              <a:rect l="l" t="t" r="r" b="b"/>
              <a:pathLst>
                <a:path w="628265" h="10326">
                  <a:moveTo>
                    <a:pt x="0" y="0"/>
                  </a:moveTo>
                  <a:lnTo>
                    <a:pt x="628265" y="0"/>
                  </a:lnTo>
                </a:path>
              </a:pathLst>
            </a:custGeom>
            <a:ln w="62672" cap="flat">
              <a:solidFill>
                <a:srgbClr val="6FB2D0"/>
              </a:solid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4A851D61-05E7-B042-BEB4-B266064C61F7}"/>
                </a:ext>
              </a:extLst>
            </p:cNvPr>
            <p:cNvSpPr/>
            <p:nvPr/>
          </p:nvSpPr>
          <p:spPr>
            <a:xfrm>
              <a:off x="9421511" y="2614408"/>
              <a:ext cx="628161" cy="10326"/>
            </a:xfrm>
            <a:custGeom>
              <a:avLst/>
              <a:gdLst>
                <a:gd name="connsiteX0" fmla="*/ 0 w 628161"/>
                <a:gd name="connsiteY0" fmla="*/ 0 h 10326"/>
                <a:gd name="connsiteX1" fmla="*/ 628162 w 628161"/>
                <a:gd name="connsiteY1" fmla="*/ 0 h 10326"/>
              </a:gdLst>
              <a:ahLst/>
              <a:cxnLst>
                <a:cxn ang="0">
                  <a:pos x="connsiteX0" y="connsiteY0"/>
                </a:cxn>
                <a:cxn ang="0">
                  <a:pos x="connsiteX1" y="connsiteY1"/>
                </a:cxn>
              </a:cxnLst>
              <a:rect l="l" t="t" r="r" b="b"/>
              <a:pathLst>
                <a:path w="628161" h="10326">
                  <a:moveTo>
                    <a:pt x="0" y="0"/>
                  </a:moveTo>
                  <a:lnTo>
                    <a:pt x="628162" y="0"/>
                  </a:lnTo>
                </a:path>
              </a:pathLst>
            </a:custGeom>
            <a:ln w="62672" cap="flat">
              <a:solidFill>
                <a:srgbClr val="6FB2D0"/>
              </a:solid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4A851D61-05E7-B042-BEB4-B266064C61F7}"/>
                </a:ext>
              </a:extLst>
            </p:cNvPr>
            <p:cNvSpPr/>
            <p:nvPr/>
          </p:nvSpPr>
          <p:spPr>
            <a:xfrm>
              <a:off x="9421511" y="2739978"/>
              <a:ext cx="314029" cy="10326"/>
            </a:xfrm>
            <a:custGeom>
              <a:avLst/>
              <a:gdLst>
                <a:gd name="connsiteX0" fmla="*/ 0 w 314029"/>
                <a:gd name="connsiteY0" fmla="*/ 0 h 10326"/>
                <a:gd name="connsiteX1" fmla="*/ 314029 w 314029"/>
                <a:gd name="connsiteY1" fmla="*/ 0 h 10326"/>
              </a:gdLst>
              <a:ahLst/>
              <a:cxnLst>
                <a:cxn ang="0">
                  <a:pos x="connsiteX0" y="connsiteY0"/>
                </a:cxn>
                <a:cxn ang="0">
                  <a:pos x="connsiteX1" y="connsiteY1"/>
                </a:cxn>
              </a:cxnLst>
              <a:rect l="l" t="t" r="r" b="b"/>
              <a:pathLst>
                <a:path w="314029" h="10326">
                  <a:moveTo>
                    <a:pt x="0" y="0"/>
                  </a:moveTo>
                  <a:lnTo>
                    <a:pt x="314029" y="0"/>
                  </a:lnTo>
                </a:path>
              </a:pathLst>
            </a:custGeom>
            <a:ln w="62672" cap="flat">
              <a:solidFill>
                <a:srgbClr val="6FB2D0"/>
              </a:solidFill>
              <a:prstDash val="solid"/>
              <a:miter/>
            </a:ln>
          </p:spPr>
          <p:txBody>
            <a:bodyPr rtlCol="0" anchor="ctr"/>
            <a:lstStyle/>
            <a:p>
              <a:endParaRPr lang="en-US"/>
            </a:p>
          </p:txBody>
        </p:sp>
      </p:grpSp>
    </p:spTree>
    <p:extLst>
      <p:ext uri="{BB962C8B-B14F-4D97-AF65-F5344CB8AC3E}">
        <p14:creationId xmlns:p14="http://schemas.microsoft.com/office/powerpoint/2010/main" val="1305766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Models vs Heuristics</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136243" cy="4375150"/>
          </a:xfrm>
        </p:spPr>
        <p:txBody>
          <a:bodyPr/>
          <a:lstStyle/>
          <a:p>
            <a:r>
              <a:rPr lang="en-US" dirty="0"/>
              <a:t>Some disclosures and lab results are immediate declines</a:t>
            </a:r>
          </a:p>
          <a:p>
            <a:pPr lvl="1"/>
            <a:r>
              <a:rPr lang="en-US" dirty="0"/>
              <a:t>We do not need a model to learn obvious rules</a:t>
            </a:r>
          </a:p>
          <a:p>
            <a:r>
              <a:rPr lang="en-US" dirty="0"/>
              <a:t>Models can consider complex multi-variate comorbidities</a:t>
            </a:r>
          </a:p>
          <a:p>
            <a:pPr lvl="1"/>
            <a:r>
              <a:rPr lang="en-US" dirty="0"/>
              <a:t>Most unaided human analysis can only consider a handful of variables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Don’t overengineer the problem</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38BEBF32-0234-1C4B-9012-82477FFB340E}"/>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16</a:t>
            </a:fld>
            <a:endParaRPr lang="en-US"/>
          </a:p>
        </p:txBody>
      </p:sp>
      <p:sp>
        <p:nvSpPr>
          <p:cNvPr id="13" name="Content Placeholder 2">
            <a:extLst>
              <a:ext uri="{FF2B5EF4-FFF2-40B4-BE49-F238E27FC236}">
                <a16:creationId xmlns:a16="http://schemas.microsoft.com/office/drawing/2014/main" id="{24857198-1790-F041-88AF-F4B369427718}"/>
              </a:ext>
            </a:extLst>
          </p:cNvPr>
          <p:cNvSpPr txBox="1">
            <a:spLocks/>
          </p:cNvSpPr>
          <p:nvPr/>
        </p:nvSpPr>
        <p:spPr>
          <a:xfrm>
            <a:off x="6400800" y="1528763"/>
            <a:ext cx="4920343"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OCR transforms scanned pages to text</a:t>
            </a:r>
          </a:p>
          <a:p>
            <a:pPr lvl="1"/>
            <a:r>
              <a:rPr lang="en-US" dirty="0"/>
              <a:t>Text is extracted from pages as rectangles of near-proximity text</a:t>
            </a:r>
          </a:p>
          <a:p>
            <a:r>
              <a:rPr lang="en-US" dirty="0"/>
              <a:t>NLP extracts collections of name-value pairs from text</a:t>
            </a:r>
          </a:p>
          <a:p>
            <a:pPr lvl="1"/>
            <a:r>
              <a:rPr lang="en-US" dirty="0"/>
              <a:t>Some data are simple name-value pairs, such as date of birth or name</a:t>
            </a:r>
          </a:p>
          <a:p>
            <a:pPr lvl="1"/>
            <a:r>
              <a:rPr lang="en-US" dirty="0"/>
              <a:t>Some data are collections of name-value pairs, such as lists of drug codes and dosages</a:t>
            </a:r>
          </a:p>
          <a:p>
            <a:pPr lvl="1"/>
            <a:endParaRPr lang="en-US" dirty="0"/>
          </a:p>
        </p:txBody>
      </p:sp>
    </p:spTree>
    <p:extLst>
      <p:ext uri="{BB962C8B-B14F-4D97-AF65-F5344CB8AC3E}">
        <p14:creationId xmlns:p14="http://schemas.microsoft.com/office/powerpoint/2010/main" val="308526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FAC Optimization Output</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Recommendation and bookmarks</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3D703352-039C-8D43-9559-C9ABD4089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226" y="1386840"/>
            <a:ext cx="8840763" cy="4551680"/>
          </a:xfrm>
          <a:prstGeom prst="rect">
            <a:avLst/>
          </a:prstGeom>
        </p:spPr>
      </p:pic>
      <p:sp>
        <p:nvSpPr>
          <p:cNvPr id="3" name="Slide Number Placeholder 2">
            <a:extLst>
              <a:ext uri="{FF2B5EF4-FFF2-40B4-BE49-F238E27FC236}">
                <a16:creationId xmlns:a16="http://schemas.microsoft.com/office/drawing/2014/main" id="{116E0A9C-91DE-5149-91CD-99F43AFE49E8}"/>
              </a:ext>
            </a:extLst>
          </p:cNvPr>
          <p:cNvSpPr>
            <a:spLocks noGrp="1"/>
          </p:cNvSpPr>
          <p:nvPr>
            <p:ph type="sldNum" sz="quarter" idx="15"/>
          </p:nvPr>
        </p:nvSpPr>
        <p:spPr/>
        <p:txBody>
          <a:bodyPr/>
          <a:lstStyle/>
          <a:p>
            <a:fld id="{649DDBF6-DE93-5143-A5B9-B4FB4E725249}" type="slidenum">
              <a:rPr lang="en-US" smtClean="0"/>
              <a:pPr/>
              <a:t>17</a:t>
            </a:fld>
            <a:endParaRPr lang="en-US"/>
          </a:p>
        </p:txBody>
      </p:sp>
    </p:spTree>
    <p:extLst>
      <p:ext uri="{BB962C8B-B14F-4D97-AF65-F5344CB8AC3E}">
        <p14:creationId xmlns:p14="http://schemas.microsoft.com/office/powerpoint/2010/main" val="239368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BFD8A-469D-49AA-9261-E8A73E11325C}"/>
              </a:ext>
            </a:extLst>
          </p:cNvPr>
          <p:cNvSpPr>
            <a:spLocks noGrp="1"/>
          </p:cNvSpPr>
          <p:nvPr>
            <p:ph type="body" sz="quarter" idx="13"/>
          </p:nvPr>
        </p:nvSpPr>
        <p:spPr/>
        <p:txBody>
          <a:bodyPr/>
          <a:lstStyle/>
          <a:p>
            <a:r>
              <a:rPr lang="en-US" dirty="0"/>
              <a:t>Scaling an OCR Solution</a:t>
            </a:r>
          </a:p>
        </p:txBody>
      </p:sp>
      <p:pic>
        <p:nvPicPr>
          <p:cNvPr id="6" name="Picture Placeholder 5" descr="A picture containing star&#10;&#10;Description automatically generated">
            <a:extLst>
              <a:ext uri="{FF2B5EF4-FFF2-40B4-BE49-F238E27FC236}">
                <a16:creationId xmlns:a16="http://schemas.microsoft.com/office/drawing/2014/main" id="{F77AF8F5-4C45-AF43-80AC-3C7C814A5397}"/>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7161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RGA’s First Foray into Machine Learning Assisted Underwriting</a:t>
            </a:r>
          </a:p>
        </p:txBody>
      </p:sp>
      <p:sp>
        <p:nvSpPr>
          <p:cNvPr id="12" name="Content Placeholder 11">
            <a:extLst>
              <a:ext uri="{FF2B5EF4-FFF2-40B4-BE49-F238E27FC236}">
                <a16:creationId xmlns:a16="http://schemas.microsoft.com/office/drawing/2014/main" id="{9E9111A7-F964-D74B-8514-0EB37BC59A7F}"/>
              </a:ext>
            </a:extLst>
          </p:cNvPr>
          <p:cNvSpPr>
            <a:spLocks noGrp="1"/>
          </p:cNvSpPr>
          <p:nvPr>
            <p:ph idx="1"/>
          </p:nvPr>
        </p:nvSpPr>
        <p:spPr>
          <a:xfrm>
            <a:off x="621993" y="1529369"/>
            <a:ext cx="6551693" cy="4374516"/>
          </a:xfrm>
        </p:spPr>
        <p:txBody>
          <a:bodyPr/>
          <a:lstStyle/>
          <a:p>
            <a:r>
              <a:rPr lang="en-US" dirty="0"/>
              <a:t>If your original slides weren’t built with master page text boxes, you may need to cut/paste content into the appropriate text boxes. </a:t>
            </a:r>
          </a:p>
          <a:p>
            <a:r>
              <a:rPr lang="en-US" dirty="0"/>
              <a:t>Expect to change font sizes to get your content to fit the new layouts. </a:t>
            </a:r>
          </a:p>
          <a:p>
            <a:pPr marL="0" indent="0">
              <a:buNone/>
            </a:pPr>
            <a:endParaRPr lang="en-US" dirty="0"/>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Cloud OCR </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3" name="Slide Number Placeholder 2">
            <a:extLst>
              <a:ext uri="{FF2B5EF4-FFF2-40B4-BE49-F238E27FC236}">
                <a16:creationId xmlns:a16="http://schemas.microsoft.com/office/drawing/2014/main" id="{F33331E7-4231-8E43-963A-99F1CDE96609}"/>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19</a:t>
            </a:fld>
            <a:endParaRPr lang="en-US"/>
          </a:p>
        </p:txBody>
      </p:sp>
    </p:spTree>
    <p:extLst>
      <p:ext uri="{BB962C8B-B14F-4D97-AF65-F5344CB8AC3E}">
        <p14:creationId xmlns:p14="http://schemas.microsoft.com/office/powerpoint/2010/main" val="245052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1993" y="1529369"/>
            <a:ext cx="5332493" cy="4374516"/>
          </a:xfrm>
        </p:spPr>
        <p:txBody>
          <a:bodyPr/>
          <a:lstStyle/>
          <a:p>
            <a:pPr marL="0" indent="0">
              <a:buNone/>
            </a:pPr>
            <a:r>
              <a:rPr lang="en-US" b="1" dirty="0">
                <a:latin typeface="+mj-lt"/>
                <a:cs typeface="Times New Roman" panose="02020603050405020304" pitchFamily="18" charset="0"/>
              </a:rPr>
              <a:t>Amazon Textract machine-learning service from AWS featuring:</a:t>
            </a:r>
          </a:p>
          <a:p>
            <a:pPr lvl="1"/>
            <a:r>
              <a:rPr lang="en-US" sz="2200" dirty="0">
                <a:latin typeface="+mn-lt"/>
                <a:cs typeface="Times New Roman" panose="02020603050405020304" pitchFamily="18" charset="0"/>
              </a:rPr>
              <a:t>State-of-the-art Optical Character Recognition (OCR) AI that can find patterns and images</a:t>
            </a:r>
          </a:p>
          <a:p>
            <a:pPr lvl="1"/>
            <a:r>
              <a:rPr lang="en-US" sz="2200" dirty="0">
                <a:latin typeface="+mn-lt"/>
                <a:cs typeface="Times New Roman" panose="02020603050405020304" pitchFamily="18" charset="0"/>
              </a:rPr>
              <a:t>Natural Language Processing (NLP) to mine text for sequences of words</a:t>
            </a:r>
          </a:p>
          <a:p>
            <a:pPr lvl="1"/>
            <a:r>
              <a:rPr lang="en-US" sz="2200" dirty="0">
                <a:latin typeface="+mn-lt"/>
                <a:cs typeface="Times New Roman" panose="02020603050405020304" pitchFamily="18" charset="0"/>
              </a:rPr>
              <a:t>Delivering digitized data in a concise, easy to understand format to assist underwriters</a:t>
            </a:r>
            <a:endParaRPr lang="en-US" sz="22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The technology behind RGA’s FAC Optimization system</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dirty="0"/>
              <a:t>Integrating Machine Learning with OCR and NLP into Underwriting</a:t>
            </a:r>
          </a:p>
        </p:txBody>
      </p:sp>
      <p:sp>
        <p:nvSpPr>
          <p:cNvPr id="7" name="Content Placeholder 2">
            <a:extLst>
              <a:ext uri="{FF2B5EF4-FFF2-40B4-BE49-F238E27FC236}">
                <a16:creationId xmlns:a16="http://schemas.microsoft.com/office/drawing/2014/main" id="{FC81B36B-F872-A845-B196-A7BB102CA4AA}"/>
              </a:ext>
            </a:extLst>
          </p:cNvPr>
          <p:cNvSpPr txBox="1">
            <a:spLocks/>
          </p:cNvSpPr>
          <p:nvPr/>
        </p:nvSpPr>
        <p:spPr>
          <a:xfrm>
            <a:off x="6400800" y="1529369"/>
            <a:ext cx="5474007" cy="4374516"/>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latin typeface="+mn-lt"/>
                <a:cs typeface="Times New Roman" panose="02020603050405020304" pitchFamily="18" charset="0"/>
              </a:rPr>
              <a:t>The </a:t>
            </a:r>
            <a:r>
              <a:rPr lang="en-US" b="1" dirty="0" err="1">
                <a:latin typeface="+mn-lt"/>
                <a:cs typeface="Times New Roman" panose="02020603050405020304" pitchFamily="18" charset="0"/>
              </a:rPr>
              <a:t>MLOp’s</a:t>
            </a:r>
            <a:r>
              <a:rPr lang="en-US" b="1" dirty="0">
                <a:latin typeface="+mn-lt"/>
                <a:cs typeface="Times New Roman" panose="02020603050405020304" pitchFamily="18" charset="0"/>
              </a:rPr>
              <a:t> pipeline:</a:t>
            </a:r>
          </a:p>
          <a:p>
            <a:pPr marL="687387" lvl="1" indent="-342900">
              <a:buFont typeface="System Font Regular"/>
              <a:buAutoNum type="arabicPeriod"/>
            </a:pPr>
            <a:r>
              <a:rPr lang="en-US" sz="2200" dirty="0">
                <a:latin typeface="+mn-lt"/>
                <a:cs typeface="Times New Roman" panose="02020603050405020304" pitchFamily="18" charset="0"/>
              </a:rPr>
              <a:t>Models developed by RGA data science team in Domino </a:t>
            </a:r>
            <a:r>
              <a:rPr lang="en-US" sz="2200" dirty="0" err="1">
                <a:latin typeface="+mn-lt"/>
                <a:cs typeface="Times New Roman" panose="02020603050405020304" pitchFamily="18" charset="0"/>
              </a:rPr>
              <a:t>Datalab</a:t>
            </a:r>
            <a:endParaRPr lang="en-US" sz="2200" dirty="0">
              <a:latin typeface="+mn-lt"/>
              <a:cs typeface="Times New Roman" panose="02020603050405020304" pitchFamily="18" charset="0"/>
            </a:endParaRPr>
          </a:p>
          <a:p>
            <a:pPr marL="687387" lvl="1" indent="-342900">
              <a:buFont typeface="System Font Regular"/>
              <a:buAutoNum type="arabicPeriod"/>
            </a:pPr>
            <a:r>
              <a:rPr lang="en-US" sz="2200" dirty="0">
                <a:latin typeface="+mn-lt"/>
                <a:cs typeface="Times New Roman" panose="02020603050405020304" pitchFamily="18" charset="0"/>
              </a:rPr>
              <a:t>Built into Docker containers using AWS technologies</a:t>
            </a:r>
          </a:p>
          <a:p>
            <a:pPr marL="1085850" lvl="3" indent="-342900">
              <a:buFont typeface="Symbol" panose="05050102010706020507" pitchFamily="18" charset="2"/>
              <a:buChar char=""/>
            </a:pPr>
            <a:r>
              <a:rPr lang="en-US" sz="2000" dirty="0">
                <a:latin typeface="+mn-lt"/>
                <a:cs typeface="Times New Roman" panose="02020603050405020304" pitchFamily="18" charset="0"/>
              </a:rPr>
              <a:t>Lambda</a:t>
            </a:r>
          </a:p>
          <a:p>
            <a:pPr marL="1085850" lvl="3" indent="-342900">
              <a:buFont typeface="Symbol" panose="05050102010706020507" pitchFamily="18" charset="2"/>
              <a:buChar char=""/>
            </a:pPr>
            <a:r>
              <a:rPr lang="en-US" sz="2000" dirty="0">
                <a:latin typeface="+mn-lt"/>
                <a:cs typeface="Times New Roman" panose="02020603050405020304" pitchFamily="18" charset="0"/>
              </a:rPr>
              <a:t>Faregate</a:t>
            </a:r>
          </a:p>
          <a:p>
            <a:pPr marL="1085850" lvl="3" indent="-342900">
              <a:buFont typeface="Symbol" panose="05050102010706020507" pitchFamily="18" charset="2"/>
              <a:buChar char=""/>
            </a:pPr>
            <a:r>
              <a:rPr lang="en-US" sz="2000" dirty="0">
                <a:latin typeface="+mn-lt"/>
                <a:cs typeface="Times New Roman" panose="02020603050405020304" pitchFamily="18" charset="0"/>
              </a:rPr>
              <a:t>S3</a:t>
            </a:r>
          </a:p>
          <a:p>
            <a:pPr marL="1085850" lvl="3" indent="-342900">
              <a:buFont typeface="Symbol" panose="05050102010706020507" pitchFamily="18" charset="2"/>
              <a:buChar char=""/>
            </a:pPr>
            <a:r>
              <a:rPr lang="en-US" sz="2000" dirty="0">
                <a:latin typeface="+mn-lt"/>
                <a:cs typeface="Times New Roman" panose="02020603050405020304" pitchFamily="18" charset="0"/>
              </a:rPr>
              <a:t>CloudWatch</a:t>
            </a:r>
          </a:p>
          <a:p>
            <a:pPr marL="1085850" lvl="3" indent="-342900">
              <a:buFont typeface="Symbol" panose="05050102010706020507" pitchFamily="18" charset="2"/>
              <a:buChar char=""/>
            </a:pPr>
            <a:r>
              <a:rPr lang="en-US" sz="2000" dirty="0" err="1">
                <a:latin typeface="+mn-lt"/>
                <a:cs typeface="Times New Roman" panose="02020603050405020304" pitchFamily="18" charset="0"/>
              </a:rPr>
              <a:t>Textract</a:t>
            </a:r>
            <a:endParaRPr lang="en-US" sz="2000" dirty="0">
              <a:latin typeface="+mn-lt"/>
              <a:cs typeface="Times New Roman" panose="02020603050405020304" pitchFamily="18" charset="0"/>
            </a:endParaRPr>
          </a:p>
          <a:p>
            <a:pPr marL="342900" indent="-342900">
              <a:buFont typeface="Wingdings" pitchFamily="2" charset="2"/>
              <a:buAutoNum type="arabicPeriod"/>
            </a:pPr>
            <a:endParaRPr lang="en-US" sz="1800" dirty="0">
              <a:latin typeface="Times New Roman" panose="02020603050405020304" pitchFamily="18" charset="0"/>
              <a:cs typeface="Times New Roman" panose="02020603050405020304" pitchFamily="18" charset="0"/>
            </a:endParaRPr>
          </a:p>
          <a:p>
            <a:pPr marL="0" indent="0">
              <a:buFont typeface="Wingdings" pitchFamily="2" charset="2"/>
              <a:buNone/>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07B6DA7-F788-5B4D-835F-16F2AC16B14B}"/>
              </a:ext>
            </a:extLst>
          </p:cNvPr>
          <p:cNvSpPr>
            <a:spLocks noGrp="1"/>
          </p:cNvSpPr>
          <p:nvPr>
            <p:ph type="sldNum" sz="quarter" idx="15"/>
          </p:nvPr>
        </p:nvSpPr>
        <p:spPr/>
        <p:txBody>
          <a:bodyPr/>
          <a:lstStyle/>
          <a:p>
            <a:fld id="{649DDBF6-DE93-5143-A5B9-B4FB4E725249}" type="slidenum">
              <a:rPr lang="en-US" smtClean="0"/>
              <a:pPr/>
              <a:t>2</a:t>
            </a:fld>
            <a:endParaRPr lang="en-US"/>
          </a:p>
        </p:txBody>
      </p:sp>
    </p:spTree>
    <p:extLst>
      <p:ext uri="{BB962C8B-B14F-4D97-AF65-F5344CB8AC3E}">
        <p14:creationId xmlns:p14="http://schemas.microsoft.com/office/powerpoint/2010/main" val="19461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How do You Take a POC into Production</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POC vs MVP vs Ongoing Production</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0" name="Picture 9" descr="A picture containing outdoor, ground, building, bridge&#10;&#10;Description automatically generated">
            <a:extLst>
              <a:ext uri="{FF2B5EF4-FFF2-40B4-BE49-F238E27FC236}">
                <a16:creationId xmlns:a16="http://schemas.microsoft.com/office/drawing/2014/main" id="{20E7E551-65AA-6840-A7BA-3661F146E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9281"/>
            <a:ext cx="6502400" cy="3251200"/>
          </a:xfrm>
          <a:prstGeom prst="rect">
            <a:avLst/>
          </a:prstGeom>
        </p:spPr>
      </p:pic>
      <p:pic>
        <p:nvPicPr>
          <p:cNvPr id="5" name="Picture 4" descr="A large ship in the water&#10;&#10;Description automatically generated with low confidence">
            <a:extLst>
              <a:ext uri="{FF2B5EF4-FFF2-40B4-BE49-F238E27FC236}">
                <a16:creationId xmlns:a16="http://schemas.microsoft.com/office/drawing/2014/main" id="{C034E6CE-5630-D24C-B046-BA70E4D74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894" y="2616835"/>
            <a:ext cx="6502400" cy="3251200"/>
          </a:xfrm>
          <a:prstGeom prst="rect">
            <a:avLst/>
          </a:prstGeom>
        </p:spPr>
      </p:pic>
      <p:sp>
        <p:nvSpPr>
          <p:cNvPr id="11" name="TextBox 10">
            <a:extLst>
              <a:ext uri="{FF2B5EF4-FFF2-40B4-BE49-F238E27FC236}">
                <a16:creationId xmlns:a16="http://schemas.microsoft.com/office/drawing/2014/main" id="{8B5C9480-958B-7344-B3B0-4499F8FD15DB}"/>
              </a:ext>
            </a:extLst>
          </p:cNvPr>
          <p:cNvSpPr txBox="1"/>
          <p:nvPr/>
        </p:nvSpPr>
        <p:spPr>
          <a:xfrm>
            <a:off x="609600" y="4983317"/>
            <a:ext cx="2634054" cy="369332"/>
          </a:xfrm>
          <a:prstGeom prst="rect">
            <a:avLst/>
          </a:prstGeom>
          <a:noFill/>
        </p:spPr>
        <p:txBody>
          <a:bodyPr wrap="none" rtlCol="0">
            <a:spAutoFit/>
          </a:bodyPr>
          <a:lstStyle/>
          <a:p>
            <a:r>
              <a:rPr lang="en-US" dirty="0"/>
              <a:t>Proof of Concept (POC)</a:t>
            </a:r>
          </a:p>
        </p:txBody>
      </p:sp>
      <p:sp>
        <p:nvSpPr>
          <p:cNvPr id="12" name="TextBox 11">
            <a:extLst>
              <a:ext uri="{FF2B5EF4-FFF2-40B4-BE49-F238E27FC236}">
                <a16:creationId xmlns:a16="http://schemas.microsoft.com/office/drawing/2014/main" id="{C2B1BCB9-655E-C548-996C-1F8BCFCF60E3}"/>
              </a:ext>
            </a:extLst>
          </p:cNvPr>
          <p:cNvSpPr txBox="1"/>
          <p:nvPr/>
        </p:nvSpPr>
        <p:spPr>
          <a:xfrm>
            <a:off x="8208554" y="2216085"/>
            <a:ext cx="3647152" cy="369332"/>
          </a:xfrm>
          <a:prstGeom prst="rect">
            <a:avLst/>
          </a:prstGeom>
          <a:noFill/>
        </p:spPr>
        <p:txBody>
          <a:bodyPr wrap="none" rtlCol="0">
            <a:spAutoFit/>
          </a:bodyPr>
          <a:lstStyle/>
          <a:p>
            <a:r>
              <a:rPr lang="en-US" dirty="0" err="1"/>
              <a:t>Scaleable</a:t>
            </a:r>
            <a:r>
              <a:rPr lang="en-US" dirty="0"/>
              <a:t>, Deployable Production</a:t>
            </a:r>
          </a:p>
        </p:txBody>
      </p:sp>
      <p:sp>
        <p:nvSpPr>
          <p:cNvPr id="3" name="Slide Number Placeholder 2">
            <a:extLst>
              <a:ext uri="{FF2B5EF4-FFF2-40B4-BE49-F238E27FC236}">
                <a16:creationId xmlns:a16="http://schemas.microsoft.com/office/drawing/2014/main" id="{4A9DDADB-CF76-9942-B8FC-8B2255675A81}"/>
              </a:ext>
            </a:extLst>
          </p:cNvPr>
          <p:cNvSpPr>
            <a:spLocks noGrp="1"/>
          </p:cNvSpPr>
          <p:nvPr>
            <p:ph type="sldNum" sz="quarter" idx="15"/>
          </p:nvPr>
        </p:nvSpPr>
        <p:spPr/>
        <p:txBody>
          <a:bodyPr/>
          <a:lstStyle/>
          <a:p>
            <a:fld id="{649DDBF6-DE93-5143-A5B9-B4FB4E725249}" type="slidenum">
              <a:rPr lang="en-US" smtClean="0"/>
              <a:pPr/>
              <a:t>20</a:t>
            </a:fld>
            <a:endParaRPr lang="en-US"/>
          </a:p>
        </p:txBody>
      </p:sp>
    </p:spTree>
    <p:extLst>
      <p:ext uri="{BB962C8B-B14F-4D97-AF65-F5344CB8AC3E}">
        <p14:creationId xmlns:p14="http://schemas.microsoft.com/office/powerpoint/2010/main" val="2691962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Architecture of RGA’s Initial Proof of Concept</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473700" cy="4375150"/>
          </a:xfrm>
        </p:spPr>
        <p:txBody>
          <a:bodyPr/>
          <a:lstStyle/>
          <a:p>
            <a:r>
              <a:rPr lang="en-US" dirty="0"/>
              <a:t>Components</a:t>
            </a:r>
          </a:p>
          <a:p>
            <a:pPr lvl="1"/>
            <a:r>
              <a:rPr lang="en-US" dirty="0"/>
              <a:t>Tesseract-OCR</a:t>
            </a:r>
          </a:p>
          <a:p>
            <a:pPr lvl="1"/>
            <a:r>
              <a:rPr lang="en-US" dirty="0"/>
              <a:t>Spark</a:t>
            </a:r>
          </a:p>
          <a:p>
            <a:pPr lvl="1"/>
            <a:r>
              <a:rPr lang="en-US" dirty="0"/>
              <a:t>Several Python NLP Libraries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Our POC accomplished the objective, but was not scalable</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E895D4E8-BAFB-9B45-9546-4B103E1B8D1C}"/>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21</a:t>
            </a:fld>
            <a:endParaRPr lang="en-US"/>
          </a:p>
        </p:txBody>
      </p:sp>
      <p:sp>
        <p:nvSpPr>
          <p:cNvPr id="13" name="Content Placeholder 2">
            <a:extLst>
              <a:ext uri="{FF2B5EF4-FFF2-40B4-BE49-F238E27FC236}">
                <a16:creationId xmlns:a16="http://schemas.microsoft.com/office/drawing/2014/main" id="{26536F4A-4B01-0C4F-B281-EC67265E0BFC}"/>
              </a:ext>
            </a:extLst>
          </p:cNvPr>
          <p:cNvSpPr txBox="1">
            <a:spLocks/>
          </p:cNvSpPr>
          <p:nvPr/>
        </p:nvSpPr>
        <p:spPr>
          <a:xfrm>
            <a:off x="6400799" y="1528763"/>
            <a:ext cx="5072743"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Pain Points</a:t>
            </a:r>
          </a:p>
          <a:p>
            <a:pPr lvl="1"/>
            <a:r>
              <a:rPr lang="en-US" dirty="0"/>
              <a:t>Maintenance and planning of a Spark cluster</a:t>
            </a:r>
          </a:p>
          <a:p>
            <a:pPr lvl="1"/>
            <a:r>
              <a:rPr lang="en-US" dirty="0"/>
              <a:t>Elastic demand of underwriting cases</a:t>
            </a:r>
          </a:p>
          <a:p>
            <a:pPr lvl="1"/>
            <a:r>
              <a:rPr lang="en-US" dirty="0"/>
              <a:t>Costs associated with keeping individual processing nodes warm</a:t>
            </a:r>
          </a:p>
          <a:p>
            <a:pPr lvl="1"/>
            <a:endParaRPr lang="en-US" dirty="0"/>
          </a:p>
          <a:p>
            <a:endParaRPr lang="en-US" dirty="0"/>
          </a:p>
        </p:txBody>
      </p:sp>
    </p:spTree>
    <p:extLst>
      <p:ext uri="{BB962C8B-B14F-4D97-AF65-F5344CB8AC3E}">
        <p14:creationId xmlns:p14="http://schemas.microsoft.com/office/powerpoint/2010/main" val="636952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BFD8A-469D-49AA-9261-E8A73E11325C}"/>
              </a:ext>
            </a:extLst>
          </p:cNvPr>
          <p:cNvSpPr>
            <a:spLocks noGrp="1"/>
          </p:cNvSpPr>
          <p:nvPr>
            <p:ph type="body" sz="quarter" idx="13"/>
          </p:nvPr>
        </p:nvSpPr>
        <p:spPr/>
        <p:txBody>
          <a:bodyPr/>
          <a:lstStyle/>
          <a:p>
            <a:r>
              <a:rPr lang="en-US" dirty="0"/>
              <a:t>Moving OCR to the Cloud for Scalability</a:t>
            </a:r>
          </a:p>
        </p:txBody>
      </p:sp>
      <p:pic>
        <p:nvPicPr>
          <p:cNvPr id="6" name="Picture Placeholder 5" descr="A picture containing star&#10;&#10;Description automatically generated">
            <a:extLst>
              <a:ext uri="{FF2B5EF4-FFF2-40B4-BE49-F238E27FC236}">
                <a16:creationId xmlns:a16="http://schemas.microsoft.com/office/drawing/2014/main" id="{F77AF8F5-4C45-AF43-80AC-3C7C814A5397}"/>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33458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Levels of Abstraction</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How low a level of details do you want to accept?</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3" name="Slide Number Placeholder 2">
            <a:extLst>
              <a:ext uri="{FF2B5EF4-FFF2-40B4-BE49-F238E27FC236}">
                <a16:creationId xmlns:a16="http://schemas.microsoft.com/office/drawing/2014/main" id="{63AF28BB-7729-2147-A9A3-A62317633E84}"/>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23</a:t>
            </a:fld>
            <a:endParaRPr lang="en-US"/>
          </a:p>
        </p:txBody>
      </p:sp>
      <p:pic>
        <p:nvPicPr>
          <p:cNvPr id="9" name="Picture 8">
            <a:extLst>
              <a:ext uri="{FF2B5EF4-FFF2-40B4-BE49-F238E27FC236}">
                <a16:creationId xmlns:a16="http://schemas.microsoft.com/office/drawing/2014/main" id="{4841A462-01D3-6E48-A27C-3161BCDBA1BF}"/>
              </a:ext>
            </a:extLst>
          </p:cNvPr>
          <p:cNvPicPr>
            <a:picLocks noChangeAspect="1"/>
          </p:cNvPicPr>
          <p:nvPr/>
        </p:nvPicPr>
        <p:blipFill>
          <a:blip r:embed="rId2"/>
          <a:stretch>
            <a:fillRect/>
          </a:stretch>
        </p:blipFill>
        <p:spPr>
          <a:xfrm>
            <a:off x="2634711" y="1538605"/>
            <a:ext cx="6922578" cy="4329430"/>
          </a:xfrm>
          <a:prstGeom prst="rect">
            <a:avLst/>
          </a:prstGeom>
        </p:spPr>
      </p:pic>
    </p:spTree>
    <p:extLst>
      <p:ext uri="{BB962C8B-B14F-4D97-AF65-F5344CB8AC3E}">
        <p14:creationId xmlns:p14="http://schemas.microsoft.com/office/powerpoint/2010/main" val="923210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Key Technologies</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1993" y="1529369"/>
            <a:ext cx="11163301" cy="4374516"/>
          </a:xfrm>
        </p:spPr>
        <p:txBody>
          <a:bodyPr/>
          <a:lstStyle/>
          <a:p>
            <a:r>
              <a:rPr lang="en-US" dirty="0"/>
              <a:t>AWS Elastic Compute Service (ECS)</a:t>
            </a:r>
          </a:p>
          <a:p>
            <a:r>
              <a:rPr lang="en-US" dirty="0"/>
              <a:t>AWS </a:t>
            </a:r>
            <a:r>
              <a:rPr lang="en-US" dirty="0" err="1"/>
              <a:t>Lamda</a:t>
            </a:r>
            <a:endParaRPr lang="en-US" dirty="0"/>
          </a:p>
          <a:p>
            <a:r>
              <a:rPr lang="en-US" dirty="0"/>
              <a:t>AWS Textract</a:t>
            </a:r>
          </a:p>
          <a:p>
            <a:r>
              <a:rPr lang="en-US" dirty="0"/>
              <a:t>AWS S3</a:t>
            </a:r>
          </a:p>
          <a:p>
            <a:r>
              <a:rPr lang="en-US" dirty="0"/>
              <a:t>AWS Cloud Watch</a:t>
            </a:r>
          </a:p>
          <a:p>
            <a:r>
              <a:rPr lang="en-US" dirty="0"/>
              <a:t>Domino </a:t>
            </a:r>
            <a:r>
              <a:rPr lang="en-US" dirty="0" err="1"/>
              <a:t>Datalab</a:t>
            </a:r>
            <a:endParaRPr lang="en-US" dirty="0"/>
          </a:p>
          <a:p>
            <a:r>
              <a:rPr lang="en-US" dirty="0"/>
              <a:t>Docker</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Serverless computing for scalability</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26EBBF2E-74FA-C24C-A130-B647EBBD6544}"/>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24</a:t>
            </a:fld>
            <a:endParaRPr lang="en-US"/>
          </a:p>
        </p:txBody>
      </p:sp>
      <p:pic>
        <p:nvPicPr>
          <p:cNvPr id="9" name="Picture 8" descr="Logo, company name&#10;&#10;Description automatically generated">
            <a:extLst>
              <a:ext uri="{FF2B5EF4-FFF2-40B4-BE49-F238E27FC236}">
                <a16:creationId xmlns:a16="http://schemas.microsoft.com/office/drawing/2014/main" id="{06BCB660-4FC6-2947-AB3A-BB8360D1B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991" y="4681190"/>
            <a:ext cx="3787809" cy="1433956"/>
          </a:xfrm>
          <a:prstGeom prst="rect">
            <a:avLst/>
          </a:prstGeom>
        </p:spPr>
      </p:pic>
      <p:pic>
        <p:nvPicPr>
          <p:cNvPr id="10" name="Graphic 9">
            <a:extLst>
              <a:ext uri="{FF2B5EF4-FFF2-40B4-BE49-F238E27FC236}">
                <a16:creationId xmlns:a16="http://schemas.microsoft.com/office/drawing/2014/main" id="{CE82E08B-1C9E-444F-90E8-1934B48553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7213" y="3193809"/>
            <a:ext cx="1028700" cy="1028700"/>
          </a:xfrm>
          <a:prstGeom prst="rect">
            <a:avLst/>
          </a:prstGeom>
        </p:spPr>
      </p:pic>
      <p:pic>
        <p:nvPicPr>
          <p:cNvPr id="12" name="Graphic 11">
            <a:extLst>
              <a:ext uri="{FF2B5EF4-FFF2-40B4-BE49-F238E27FC236}">
                <a16:creationId xmlns:a16="http://schemas.microsoft.com/office/drawing/2014/main" id="{C8C8DAA0-547C-1A44-923C-9A428441E3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7213" y="1818132"/>
            <a:ext cx="1028700" cy="1028700"/>
          </a:xfrm>
          <a:prstGeom prst="rect">
            <a:avLst/>
          </a:prstGeom>
        </p:spPr>
      </p:pic>
      <p:pic>
        <p:nvPicPr>
          <p:cNvPr id="14" name="Graphic 13">
            <a:extLst>
              <a:ext uri="{FF2B5EF4-FFF2-40B4-BE49-F238E27FC236}">
                <a16:creationId xmlns:a16="http://schemas.microsoft.com/office/drawing/2014/main" id="{960E6703-3330-5648-82B4-77CFB3A6B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70098" y="1818132"/>
            <a:ext cx="1028700" cy="1028700"/>
          </a:xfrm>
          <a:prstGeom prst="rect">
            <a:avLst/>
          </a:prstGeom>
        </p:spPr>
      </p:pic>
      <p:pic>
        <p:nvPicPr>
          <p:cNvPr id="16" name="Graphic 15">
            <a:extLst>
              <a:ext uri="{FF2B5EF4-FFF2-40B4-BE49-F238E27FC236}">
                <a16:creationId xmlns:a16="http://schemas.microsoft.com/office/drawing/2014/main" id="{B0A14E9D-6601-A242-8EC3-5A93F2744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9328" y="1818132"/>
            <a:ext cx="1028700" cy="1028700"/>
          </a:xfrm>
          <a:prstGeom prst="rect">
            <a:avLst/>
          </a:prstGeom>
        </p:spPr>
      </p:pic>
      <p:pic>
        <p:nvPicPr>
          <p:cNvPr id="18" name="Graphic 17">
            <a:extLst>
              <a:ext uri="{FF2B5EF4-FFF2-40B4-BE49-F238E27FC236}">
                <a16:creationId xmlns:a16="http://schemas.microsoft.com/office/drawing/2014/main" id="{6F8453A2-D61C-3C46-AD95-1F1A8533B0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0099" y="3193810"/>
            <a:ext cx="1063472" cy="1063472"/>
          </a:xfrm>
          <a:prstGeom prst="rect">
            <a:avLst/>
          </a:prstGeom>
        </p:spPr>
      </p:pic>
      <p:pic>
        <p:nvPicPr>
          <p:cNvPr id="2050" name="Picture 2" descr="Image result for docker logo">
            <a:extLst>
              <a:ext uri="{FF2B5EF4-FFF2-40B4-BE49-F238E27FC236}">
                <a16:creationId xmlns:a16="http://schemas.microsoft.com/office/drawing/2014/main" id="{04213F06-5A1E-5743-A742-50FBD5C470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3962" y="3203255"/>
            <a:ext cx="1429352" cy="135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81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AWS Textract</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299" y="1528763"/>
            <a:ext cx="5473701" cy="4375150"/>
          </a:xfrm>
        </p:spPr>
        <p:txBody>
          <a:bodyPr/>
          <a:lstStyle/>
          <a:p>
            <a:r>
              <a:rPr lang="en-US" dirty="0"/>
              <a:t>Textract is offered as a scalable service.</a:t>
            </a:r>
          </a:p>
          <a:p>
            <a:pPr lvl="1"/>
            <a:r>
              <a:rPr lang="en-US" dirty="0"/>
              <a:t>Scalability and capacity planning are AWS’s responsibility</a:t>
            </a:r>
          </a:p>
          <a:p>
            <a:pPr lvl="1"/>
            <a:r>
              <a:rPr lang="en-US" dirty="0"/>
              <a:t>Results from OCR are returned from AWS as a JSON file</a:t>
            </a:r>
          </a:p>
          <a:p>
            <a:r>
              <a:rPr lang="en-US" dirty="0"/>
              <a:t>Data from Returned from Textract </a:t>
            </a:r>
          </a:p>
          <a:p>
            <a:pPr lvl="1"/>
            <a:r>
              <a:rPr lang="en-US" dirty="0"/>
              <a:t>Raw text (</a:t>
            </a:r>
            <a:r>
              <a:rPr lang="en-US" dirty="0" err="1"/>
              <a:t>x,y,h,w</a:t>
            </a:r>
            <a:r>
              <a:rPr lang="en-US" dirty="0"/>
              <a:t>) tagged rectangles</a:t>
            </a:r>
          </a:p>
          <a:p>
            <a:pPr lvl="1"/>
            <a:r>
              <a:rPr lang="en-US" dirty="0"/>
              <a:t>Name-value pairs from forms</a:t>
            </a:r>
          </a:p>
          <a:p>
            <a:pPr lvl="1"/>
            <a:r>
              <a:rPr lang="en-US" dirty="0"/>
              <a:t>Collections of name-value pairs from tables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Overview</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7" name="Slide Number Placeholder 6">
            <a:extLst>
              <a:ext uri="{FF2B5EF4-FFF2-40B4-BE49-F238E27FC236}">
                <a16:creationId xmlns:a16="http://schemas.microsoft.com/office/drawing/2014/main" id="{CF41EAA1-E7B4-634A-B570-962551507BFA}"/>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25</a:t>
            </a:fld>
            <a:endParaRPr lang="en-US"/>
          </a:p>
        </p:txBody>
      </p:sp>
      <p:pic>
        <p:nvPicPr>
          <p:cNvPr id="5" name="Picture 4">
            <a:extLst>
              <a:ext uri="{FF2B5EF4-FFF2-40B4-BE49-F238E27FC236}">
                <a16:creationId xmlns:a16="http://schemas.microsoft.com/office/drawing/2014/main" id="{766B0E78-7A3F-A249-BC9B-37483C50A201}"/>
              </a:ext>
            </a:extLst>
          </p:cNvPr>
          <p:cNvPicPr>
            <a:picLocks noChangeAspect="1"/>
          </p:cNvPicPr>
          <p:nvPr/>
        </p:nvPicPr>
        <p:blipFill>
          <a:blip r:embed="rId2"/>
          <a:stretch>
            <a:fillRect/>
          </a:stretch>
        </p:blipFill>
        <p:spPr>
          <a:xfrm>
            <a:off x="10782300" y="381001"/>
            <a:ext cx="990600" cy="990600"/>
          </a:xfrm>
          <a:prstGeom prst="rect">
            <a:avLst/>
          </a:prstGeom>
        </p:spPr>
      </p:pic>
      <p:sp>
        <p:nvSpPr>
          <p:cNvPr id="14" name="Content Placeholder 2">
            <a:extLst>
              <a:ext uri="{FF2B5EF4-FFF2-40B4-BE49-F238E27FC236}">
                <a16:creationId xmlns:a16="http://schemas.microsoft.com/office/drawing/2014/main" id="{0B0B382D-0343-E146-9078-905F6D23D72B}"/>
              </a:ext>
            </a:extLst>
          </p:cNvPr>
          <p:cNvSpPr txBox="1">
            <a:spLocks/>
          </p:cNvSpPr>
          <p:nvPr/>
        </p:nvSpPr>
        <p:spPr>
          <a:xfrm>
            <a:off x="6400800" y="1528763"/>
            <a:ext cx="5473701"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from </a:t>
            </a:r>
            <a:r>
              <a:rPr lang="en-US" dirty="0" err="1"/>
              <a:t>Textract</a:t>
            </a:r>
            <a:r>
              <a:rPr lang="en-US" dirty="0"/>
              <a:t> is fed to machine learning model</a:t>
            </a:r>
          </a:p>
          <a:p>
            <a:pPr lvl="1"/>
            <a:r>
              <a:rPr lang="en-US" dirty="0"/>
              <a:t>RGA IT is responsible for the AWS cloud-native </a:t>
            </a:r>
            <a:r>
              <a:rPr lang="en-US" dirty="0" err="1"/>
              <a:t>Textract</a:t>
            </a:r>
            <a:r>
              <a:rPr lang="en-US" dirty="0"/>
              <a:t>-centric ETL pipeline (Dev/ML-ops)</a:t>
            </a:r>
          </a:p>
          <a:p>
            <a:pPr lvl="1"/>
            <a:r>
              <a:rPr lang="en-US" dirty="0"/>
              <a:t>RGA data scientists produce the model, packaged as a Docker image</a:t>
            </a:r>
          </a:p>
          <a:p>
            <a:pPr lvl="1"/>
            <a:r>
              <a:rPr lang="en-US" dirty="0"/>
              <a:t>RGA Data Science team utilizes Domino </a:t>
            </a:r>
            <a:r>
              <a:rPr lang="en-US" dirty="0" err="1"/>
              <a:t>Datalab</a:t>
            </a:r>
            <a:r>
              <a:rPr lang="en-US" dirty="0"/>
              <a:t> to develop and deploy the model</a:t>
            </a:r>
          </a:p>
        </p:txBody>
      </p:sp>
    </p:spTree>
    <p:extLst>
      <p:ext uri="{BB962C8B-B14F-4D97-AF65-F5344CB8AC3E}">
        <p14:creationId xmlns:p14="http://schemas.microsoft.com/office/powerpoint/2010/main" val="1674103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AWS Textract Output Data Formats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RAW text extraction</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3" name="Slide Number Placeholder 2">
            <a:extLst>
              <a:ext uri="{FF2B5EF4-FFF2-40B4-BE49-F238E27FC236}">
                <a16:creationId xmlns:a16="http://schemas.microsoft.com/office/drawing/2014/main" id="{81B22201-A6DF-7E45-B0D5-0916AFF3459D}"/>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26</a:t>
            </a:fld>
            <a:endParaRPr lang="en-US"/>
          </a:p>
        </p:txBody>
      </p:sp>
      <p:pic>
        <p:nvPicPr>
          <p:cNvPr id="11" name="Picture 10" descr="Graphical user interface, text, application&#10;&#10;Description automatically generated">
            <a:extLst>
              <a:ext uri="{FF2B5EF4-FFF2-40B4-BE49-F238E27FC236}">
                <a16:creationId xmlns:a16="http://schemas.microsoft.com/office/drawing/2014/main" id="{27A21E45-0082-384F-8099-5DCFED4E7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80" y="1445911"/>
            <a:ext cx="8812839" cy="4795221"/>
          </a:xfrm>
          <a:prstGeom prst="rect">
            <a:avLst/>
          </a:prstGeom>
        </p:spPr>
      </p:pic>
      <p:pic>
        <p:nvPicPr>
          <p:cNvPr id="14" name="Picture 13">
            <a:extLst>
              <a:ext uri="{FF2B5EF4-FFF2-40B4-BE49-F238E27FC236}">
                <a16:creationId xmlns:a16="http://schemas.microsoft.com/office/drawing/2014/main" id="{EC5F600D-FF5E-774C-9C63-2FD8BE929142}"/>
              </a:ext>
            </a:extLst>
          </p:cNvPr>
          <p:cNvPicPr>
            <a:picLocks noChangeAspect="1"/>
          </p:cNvPicPr>
          <p:nvPr/>
        </p:nvPicPr>
        <p:blipFill>
          <a:blip r:embed="rId3"/>
          <a:stretch>
            <a:fillRect/>
          </a:stretch>
        </p:blipFill>
        <p:spPr>
          <a:xfrm>
            <a:off x="10782300" y="381001"/>
            <a:ext cx="990600" cy="990600"/>
          </a:xfrm>
          <a:prstGeom prst="rect">
            <a:avLst/>
          </a:prstGeom>
        </p:spPr>
      </p:pic>
    </p:spTree>
    <p:extLst>
      <p:ext uri="{BB962C8B-B14F-4D97-AF65-F5344CB8AC3E}">
        <p14:creationId xmlns:p14="http://schemas.microsoft.com/office/powerpoint/2010/main" val="149967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AWS Textract Output Data Formats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Name-value pair extraction</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0981B8CD-43C9-FF44-82D2-A79429DE2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145" y="1440681"/>
            <a:ext cx="8183576" cy="4680909"/>
          </a:xfrm>
          <a:prstGeom prst="rect">
            <a:avLst/>
          </a:prstGeom>
        </p:spPr>
      </p:pic>
      <p:sp>
        <p:nvSpPr>
          <p:cNvPr id="3" name="Slide Number Placeholder 2">
            <a:extLst>
              <a:ext uri="{FF2B5EF4-FFF2-40B4-BE49-F238E27FC236}">
                <a16:creationId xmlns:a16="http://schemas.microsoft.com/office/drawing/2014/main" id="{ACE1D98C-6E64-BE41-B865-08A0EEAFECAA}"/>
              </a:ext>
            </a:extLst>
          </p:cNvPr>
          <p:cNvSpPr>
            <a:spLocks noGrp="1"/>
          </p:cNvSpPr>
          <p:nvPr>
            <p:ph type="sldNum" sz="quarter" idx="15"/>
          </p:nvPr>
        </p:nvSpPr>
        <p:spPr/>
        <p:txBody>
          <a:bodyPr/>
          <a:lstStyle/>
          <a:p>
            <a:fld id="{649DDBF6-DE93-5143-A5B9-B4FB4E725249}" type="slidenum">
              <a:rPr lang="en-US" smtClean="0"/>
              <a:pPr/>
              <a:t>27</a:t>
            </a:fld>
            <a:endParaRPr lang="en-US"/>
          </a:p>
        </p:txBody>
      </p:sp>
      <p:pic>
        <p:nvPicPr>
          <p:cNvPr id="9" name="Picture 8">
            <a:extLst>
              <a:ext uri="{FF2B5EF4-FFF2-40B4-BE49-F238E27FC236}">
                <a16:creationId xmlns:a16="http://schemas.microsoft.com/office/drawing/2014/main" id="{CBD10FC6-AF60-0442-81CB-241DE99EABF7}"/>
              </a:ext>
            </a:extLst>
          </p:cNvPr>
          <p:cNvPicPr>
            <a:picLocks noChangeAspect="1"/>
          </p:cNvPicPr>
          <p:nvPr/>
        </p:nvPicPr>
        <p:blipFill>
          <a:blip r:embed="rId3"/>
          <a:stretch>
            <a:fillRect/>
          </a:stretch>
        </p:blipFill>
        <p:spPr>
          <a:xfrm>
            <a:off x="10782300" y="381001"/>
            <a:ext cx="990600" cy="990600"/>
          </a:xfrm>
          <a:prstGeom prst="rect">
            <a:avLst/>
          </a:prstGeom>
        </p:spPr>
      </p:pic>
    </p:spTree>
    <p:extLst>
      <p:ext uri="{BB962C8B-B14F-4D97-AF65-F5344CB8AC3E}">
        <p14:creationId xmlns:p14="http://schemas.microsoft.com/office/powerpoint/2010/main" val="320071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AWS Textract Output Data Formats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Table extraction</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1" name="Picture 10" descr="Graphical user interface, application&#10;&#10;Description automatically generated">
            <a:extLst>
              <a:ext uri="{FF2B5EF4-FFF2-40B4-BE49-F238E27FC236}">
                <a16:creationId xmlns:a16="http://schemas.microsoft.com/office/drawing/2014/main" id="{BB6233FC-C384-C542-920A-9179B1052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007" y="1442720"/>
            <a:ext cx="7978486" cy="4680712"/>
          </a:xfrm>
          <a:prstGeom prst="rect">
            <a:avLst/>
          </a:prstGeom>
        </p:spPr>
      </p:pic>
      <p:sp>
        <p:nvSpPr>
          <p:cNvPr id="3" name="Slide Number Placeholder 2">
            <a:extLst>
              <a:ext uri="{FF2B5EF4-FFF2-40B4-BE49-F238E27FC236}">
                <a16:creationId xmlns:a16="http://schemas.microsoft.com/office/drawing/2014/main" id="{D7794953-3586-DE41-85BF-F9E1CEB93FBA}"/>
              </a:ext>
            </a:extLst>
          </p:cNvPr>
          <p:cNvSpPr>
            <a:spLocks noGrp="1"/>
          </p:cNvSpPr>
          <p:nvPr>
            <p:ph type="sldNum" sz="quarter" idx="15"/>
          </p:nvPr>
        </p:nvSpPr>
        <p:spPr/>
        <p:txBody>
          <a:bodyPr/>
          <a:lstStyle/>
          <a:p>
            <a:fld id="{649DDBF6-DE93-5143-A5B9-B4FB4E725249}" type="slidenum">
              <a:rPr lang="en-US" smtClean="0"/>
              <a:pPr/>
              <a:t>28</a:t>
            </a:fld>
            <a:endParaRPr lang="en-US"/>
          </a:p>
        </p:txBody>
      </p:sp>
      <p:pic>
        <p:nvPicPr>
          <p:cNvPr id="9" name="Picture 8">
            <a:extLst>
              <a:ext uri="{FF2B5EF4-FFF2-40B4-BE49-F238E27FC236}">
                <a16:creationId xmlns:a16="http://schemas.microsoft.com/office/drawing/2014/main" id="{56B9D28D-7BB8-4349-9F3C-C644FED719DE}"/>
              </a:ext>
            </a:extLst>
          </p:cNvPr>
          <p:cNvPicPr>
            <a:picLocks noChangeAspect="1"/>
          </p:cNvPicPr>
          <p:nvPr/>
        </p:nvPicPr>
        <p:blipFill>
          <a:blip r:embed="rId3"/>
          <a:stretch>
            <a:fillRect/>
          </a:stretch>
        </p:blipFill>
        <p:spPr>
          <a:xfrm>
            <a:off x="10782300" y="381001"/>
            <a:ext cx="990600" cy="990600"/>
          </a:xfrm>
          <a:prstGeom prst="rect">
            <a:avLst/>
          </a:prstGeom>
        </p:spPr>
      </p:pic>
    </p:spTree>
    <p:extLst>
      <p:ext uri="{BB962C8B-B14F-4D97-AF65-F5344CB8AC3E}">
        <p14:creationId xmlns:p14="http://schemas.microsoft.com/office/powerpoint/2010/main" val="1459938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From Models to Docker Containers</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397500" cy="4375150"/>
          </a:xfrm>
        </p:spPr>
        <p:txBody>
          <a:bodyPr/>
          <a:lstStyle/>
          <a:p>
            <a:r>
              <a:rPr lang="en-US" dirty="0"/>
              <a:t>Domino </a:t>
            </a:r>
            <a:r>
              <a:rPr lang="en-US" dirty="0" err="1"/>
              <a:t>Datalab</a:t>
            </a:r>
            <a:r>
              <a:rPr lang="en-US" dirty="0"/>
              <a:t> </a:t>
            </a:r>
          </a:p>
          <a:p>
            <a:pPr lvl="1"/>
            <a:r>
              <a:rPr lang="en-US" dirty="0" err="1"/>
              <a:t>MLOps</a:t>
            </a:r>
            <a:r>
              <a:rPr lang="en-US" dirty="0"/>
              <a:t> platform that allows data scientists to develop models using Python/R/Scala, track experiments, and deliver models wrapped as RESTful APIs in Docker images</a:t>
            </a:r>
          </a:p>
          <a:p>
            <a:r>
              <a:rPr lang="en-US" dirty="0"/>
              <a:t>Based on Open Technologies</a:t>
            </a:r>
          </a:p>
          <a:p>
            <a:pPr lvl="1"/>
            <a:r>
              <a:rPr lang="en-US" dirty="0"/>
              <a:t>Docker</a:t>
            </a:r>
          </a:p>
          <a:p>
            <a:pPr lvl="1"/>
            <a:r>
              <a:rPr lang="en-US" dirty="0"/>
              <a:t>Kubernetes</a:t>
            </a:r>
          </a:p>
          <a:p>
            <a:pPr lvl="1"/>
            <a:r>
              <a:rPr lang="en-US" dirty="0"/>
              <a:t>Flask/</a:t>
            </a:r>
            <a:r>
              <a:rPr lang="en-US" dirty="0" err="1"/>
              <a:t>Gunicorn</a:t>
            </a:r>
            <a:endParaRPr lang="en-US" dirty="0"/>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Domino </a:t>
            </a:r>
            <a:r>
              <a:rPr lang="en-US" dirty="0" err="1"/>
              <a:t>Datalab</a:t>
            </a:r>
            <a:endParaRPr lang="en-US" dirty="0"/>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BBB62E8E-C748-C94E-8473-593CF56CF04A}"/>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29</a:t>
            </a:fld>
            <a:endParaRPr lang="en-US"/>
          </a:p>
        </p:txBody>
      </p:sp>
      <p:pic>
        <p:nvPicPr>
          <p:cNvPr id="9" name="Picture 8" descr="Logo, company name&#10;&#10;Description automatically generated">
            <a:extLst>
              <a:ext uri="{FF2B5EF4-FFF2-40B4-BE49-F238E27FC236}">
                <a16:creationId xmlns:a16="http://schemas.microsoft.com/office/drawing/2014/main" id="{FCF2D99E-616F-C44A-B57A-05C02D9F8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399" y="225006"/>
            <a:ext cx="3065837" cy="1160638"/>
          </a:xfrm>
          <a:prstGeom prst="rect">
            <a:avLst/>
          </a:prstGeom>
        </p:spPr>
      </p:pic>
      <p:sp>
        <p:nvSpPr>
          <p:cNvPr id="20" name="Content Placeholder 2">
            <a:extLst>
              <a:ext uri="{FF2B5EF4-FFF2-40B4-BE49-F238E27FC236}">
                <a16:creationId xmlns:a16="http://schemas.microsoft.com/office/drawing/2014/main" id="{CA526504-387A-DD4C-9B6D-D7826A801F3E}"/>
              </a:ext>
            </a:extLst>
          </p:cNvPr>
          <p:cNvSpPr txBox="1">
            <a:spLocks/>
          </p:cNvSpPr>
          <p:nvPr/>
        </p:nvSpPr>
        <p:spPr>
          <a:xfrm>
            <a:off x="6400800" y="1528763"/>
            <a:ext cx="5397500"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Domino Overview</a:t>
            </a:r>
          </a:p>
          <a:p>
            <a:pPr lvl="1"/>
            <a:r>
              <a:rPr lang="en-US" dirty="0"/>
              <a:t>Models built from proven tools such as </a:t>
            </a:r>
            <a:r>
              <a:rPr lang="en-US" dirty="0" err="1"/>
              <a:t>PyTorch</a:t>
            </a:r>
            <a:r>
              <a:rPr lang="en-US" dirty="0"/>
              <a:t>, TensorFlow/</a:t>
            </a:r>
            <a:r>
              <a:rPr lang="en-US" dirty="0" err="1"/>
              <a:t>Keras</a:t>
            </a:r>
            <a:r>
              <a:rPr lang="en-US" dirty="0"/>
              <a:t>, Scikit-Learn, </a:t>
            </a:r>
            <a:r>
              <a:rPr lang="en-US" dirty="0" err="1"/>
              <a:t>Numpy</a:t>
            </a:r>
            <a:r>
              <a:rPr lang="en-US" dirty="0"/>
              <a:t>, </a:t>
            </a:r>
            <a:r>
              <a:rPr lang="en-US" dirty="0" err="1"/>
              <a:t>Scipy</a:t>
            </a:r>
            <a:r>
              <a:rPr lang="en-US" dirty="0"/>
              <a:t>, etc.</a:t>
            </a:r>
          </a:p>
          <a:p>
            <a:pPr lvl="1"/>
            <a:r>
              <a:rPr lang="en-US" dirty="0"/>
              <a:t>Data scientists create project-specific </a:t>
            </a:r>
          </a:p>
          <a:p>
            <a:pPr lvl="1"/>
            <a:r>
              <a:rPr lang="en-US" dirty="0"/>
              <a:t>Domino can wrap models as scalable RESTful APIs</a:t>
            </a:r>
          </a:p>
          <a:p>
            <a:pPr lvl="1"/>
            <a:r>
              <a:rPr lang="en-US" dirty="0"/>
              <a:t>Models can be exported from Domino as Docker images</a:t>
            </a:r>
          </a:p>
          <a:p>
            <a:endParaRPr lang="en-US" dirty="0"/>
          </a:p>
        </p:txBody>
      </p:sp>
    </p:spTree>
    <p:extLst>
      <p:ext uri="{BB962C8B-B14F-4D97-AF65-F5344CB8AC3E}">
        <p14:creationId xmlns:p14="http://schemas.microsoft.com/office/powerpoint/2010/main" val="59110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Jeff Heaton, Ph.D.</a:t>
            </a:r>
          </a:p>
        </p:txBody>
      </p:sp>
      <p:sp>
        <p:nvSpPr>
          <p:cNvPr id="3" name="Content Placeholder 2"/>
          <p:cNvSpPr>
            <a:spLocks noGrp="1"/>
          </p:cNvSpPr>
          <p:nvPr>
            <p:ph idx="1"/>
          </p:nvPr>
        </p:nvSpPr>
        <p:spPr bwMode="gray">
          <a:xfrm>
            <a:off x="621994" y="1529369"/>
            <a:ext cx="7411664" cy="4374516"/>
          </a:xfrm>
        </p:spPr>
        <p:txBody>
          <a:bodyPr>
            <a:normAutofit/>
          </a:bodyPr>
          <a:lstStyle/>
          <a:p>
            <a:r>
              <a:rPr lang="en-US" dirty="0"/>
              <a:t>VP, Data Science at RGA</a:t>
            </a:r>
          </a:p>
          <a:p>
            <a:r>
              <a:rPr lang="en-US" dirty="0"/>
              <a:t>Adjunct Instructor, Washington University</a:t>
            </a:r>
            <a:br>
              <a:rPr lang="en-US" dirty="0"/>
            </a:br>
            <a:r>
              <a:rPr lang="en-US" dirty="0"/>
              <a:t>in St. Louis (Deep Learning)</a:t>
            </a:r>
          </a:p>
          <a:p>
            <a:r>
              <a:rPr lang="en-US" dirty="0"/>
              <a:t>Machine Learning YouTuber with 65K+ Subscribers</a:t>
            </a:r>
          </a:p>
          <a:p>
            <a:r>
              <a:rPr lang="en-US" dirty="0"/>
              <a:t>Fellow of the Life Management Office (FLMI)</a:t>
            </a:r>
          </a:p>
          <a:p>
            <a:r>
              <a:rPr lang="en-US" dirty="0"/>
              <a:t>Senior Member of IEEE and Member of ACM</a:t>
            </a:r>
          </a:p>
          <a:p>
            <a:pPr marL="342900" lvl="1" indent="0">
              <a:buNone/>
            </a:pPr>
            <a:endParaRPr lang="en-US" dirty="0"/>
          </a:p>
          <a:p>
            <a:endParaRPr lang="en-US" b="1" dirty="0">
              <a:solidFill>
                <a:schemeClr val="accent1"/>
              </a:solidFill>
            </a:endParaRPr>
          </a:p>
        </p:txBody>
      </p:sp>
      <p:sp>
        <p:nvSpPr>
          <p:cNvPr id="4" name="Text Placeholder 3"/>
          <p:cNvSpPr>
            <a:spLocks noGrp="1"/>
          </p:cNvSpPr>
          <p:nvPr>
            <p:ph type="body" sz="quarter" idx="13"/>
          </p:nvPr>
        </p:nvSpPr>
        <p:spPr bwMode="gray"/>
        <p:txBody>
          <a:bodyPr/>
          <a:lstStyle/>
          <a:p>
            <a:r>
              <a:rPr lang="en-US" dirty="0"/>
              <a:t>jheaton@rgare.com</a:t>
            </a:r>
          </a:p>
        </p:txBody>
      </p:sp>
      <p:sp>
        <p:nvSpPr>
          <p:cNvPr id="5" name="Footer Placeholder 4">
            <a:extLst>
              <a:ext uri="{FF2B5EF4-FFF2-40B4-BE49-F238E27FC236}">
                <a16:creationId xmlns:a16="http://schemas.microsoft.com/office/drawing/2014/main" id="{02C54D8A-65AD-E34D-A67F-ABE895A46571}"/>
              </a:ext>
            </a:extLst>
          </p:cNvPr>
          <p:cNvSpPr>
            <a:spLocks noGrp="1"/>
          </p:cNvSpPr>
          <p:nvPr>
            <p:ph type="ftr" sz="quarter" idx="14"/>
          </p:nvPr>
        </p:nvSpPr>
        <p:spPr/>
        <p:txBody>
          <a:bodyPr/>
          <a:lstStyle/>
          <a:p>
            <a:r>
              <a:rPr lang="en-US"/>
              <a:t>Integrating Machine Learning with OCR and NLP into Underwriting</a:t>
            </a:r>
            <a:endParaRPr lang="en-US" dirty="0"/>
          </a:p>
        </p:txBody>
      </p:sp>
      <p:sp>
        <p:nvSpPr>
          <p:cNvPr id="6" name="Slide Number Placeholder 5">
            <a:extLst>
              <a:ext uri="{FF2B5EF4-FFF2-40B4-BE49-F238E27FC236}">
                <a16:creationId xmlns:a16="http://schemas.microsoft.com/office/drawing/2014/main" id="{C37AB7D7-EBE2-F94C-88B2-53112F6AD94A}"/>
              </a:ext>
            </a:extLst>
          </p:cNvPr>
          <p:cNvSpPr>
            <a:spLocks noGrp="1"/>
          </p:cNvSpPr>
          <p:nvPr>
            <p:ph type="sldNum" sz="quarter" idx="15"/>
          </p:nvPr>
        </p:nvSpPr>
        <p:spPr/>
        <p:txBody>
          <a:bodyPr/>
          <a:lstStyle/>
          <a:p>
            <a:fld id="{649DDBF6-DE93-5143-A5B9-B4FB4E725249}" type="slidenum">
              <a:rPr lang="en-US" smtClean="0"/>
              <a:pPr/>
              <a:t>3</a:t>
            </a:fld>
            <a:endParaRPr lang="en-US"/>
          </a:p>
        </p:txBody>
      </p:sp>
    </p:spTree>
    <p:extLst>
      <p:ext uri="{BB962C8B-B14F-4D97-AF65-F5344CB8AC3E}">
        <p14:creationId xmlns:p14="http://schemas.microsoft.com/office/powerpoint/2010/main" val="4106928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p:txBody>
          <a:bodyPr/>
          <a:lstStyle/>
          <a:p>
            <a:r>
              <a:rPr lang="en-US" dirty="0"/>
              <a:t>Future Technologies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p:txBody>
          <a:bodyPr/>
          <a:lstStyle/>
          <a:p>
            <a:r>
              <a:rPr lang="en-US" dirty="0"/>
              <a:t>Looking at AWS Medical Comprehend</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p:txBody>
          <a:bodyPr/>
          <a:lstStyle/>
          <a:p>
            <a:r>
              <a:rPr lang="en-US"/>
              <a:t>Integrating Machine Learning with OCR and NLP into Underwriting</a:t>
            </a:r>
            <a:endParaRPr lang="en-US" dirty="0"/>
          </a:p>
        </p:txBody>
      </p:sp>
      <p:pic>
        <p:nvPicPr>
          <p:cNvPr id="11" name="Picture 10" descr="Graphical user interface, text, application&#10;&#10;Description automatically generated">
            <a:extLst>
              <a:ext uri="{FF2B5EF4-FFF2-40B4-BE49-F238E27FC236}">
                <a16:creationId xmlns:a16="http://schemas.microsoft.com/office/drawing/2014/main" id="{589DBFCE-74A8-4F4E-A201-6981A88AD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590" y="1579465"/>
            <a:ext cx="9037320" cy="4528113"/>
          </a:xfrm>
          <a:prstGeom prst="rect">
            <a:avLst/>
          </a:prstGeom>
        </p:spPr>
      </p:pic>
      <p:sp>
        <p:nvSpPr>
          <p:cNvPr id="3" name="Slide Number Placeholder 2">
            <a:extLst>
              <a:ext uri="{FF2B5EF4-FFF2-40B4-BE49-F238E27FC236}">
                <a16:creationId xmlns:a16="http://schemas.microsoft.com/office/drawing/2014/main" id="{2ED58540-81DA-2048-80B1-9F19BA39FBA4}"/>
              </a:ext>
            </a:extLst>
          </p:cNvPr>
          <p:cNvSpPr>
            <a:spLocks noGrp="1"/>
          </p:cNvSpPr>
          <p:nvPr>
            <p:ph type="sldNum" sz="quarter" idx="15"/>
          </p:nvPr>
        </p:nvSpPr>
        <p:spPr/>
        <p:txBody>
          <a:bodyPr/>
          <a:lstStyle/>
          <a:p>
            <a:fld id="{649DDBF6-DE93-5143-A5B9-B4FB4E725249}" type="slidenum">
              <a:rPr lang="en-US" smtClean="0"/>
              <a:pPr/>
              <a:t>30</a:t>
            </a:fld>
            <a:endParaRPr lang="en-US"/>
          </a:p>
        </p:txBody>
      </p:sp>
    </p:spTree>
    <p:extLst>
      <p:ext uri="{BB962C8B-B14F-4D97-AF65-F5344CB8AC3E}">
        <p14:creationId xmlns:p14="http://schemas.microsoft.com/office/powerpoint/2010/main" val="1799457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Key Takeaways</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549900" cy="4375150"/>
          </a:xfrm>
        </p:spPr>
        <p:txBody>
          <a:bodyPr/>
          <a:lstStyle/>
          <a:p>
            <a:r>
              <a:rPr lang="en-US" dirty="0"/>
              <a:t>FAC Optimization System in production since December 2022</a:t>
            </a:r>
          </a:p>
          <a:p>
            <a:r>
              <a:rPr lang="en-US" dirty="0"/>
              <a:t>AWS Cloud-native technology integrated since rollout</a:t>
            </a:r>
          </a:p>
          <a:p>
            <a:r>
              <a:rPr lang="en-US" dirty="0"/>
              <a:t>System has proven </a:t>
            </a:r>
            <a:r>
              <a:rPr lang="en-US" dirty="0" err="1"/>
              <a:t>scaleable</a:t>
            </a:r>
            <a:r>
              <a:rPr lang="en-US" dirty="0"/>
              <a:t> and cost effective to varying demand loads</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Looking back to move forward</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a:t>Integrating Machine Learning with OCR and NLP into Underwriting</a:t>
            </a:r>
            <a:endParaRPr lang="en-US" dirty="0"/>
          </a:p>
        </p:txBody>
      </p:sp>
      <p:sp>
        <p:nvSpPr>
          <p:cNvPr id="5" name="Slide Number Placeholder 4">
            <a:extLst>
              <a:ext uri="{FF2B5EF4-FFF2-40B4-BE49-F238E27FC236}">
                <a16:creationId xmlns:a16="http://schemas.microsoft.com/office/drawing/2014/main" id="{1382C46A-A80D-4944-B772-714B81157621}"/>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31</a:t>
            </a:fld>
            <a:endParaRPr lang="en-US"/>
          </a:p>
        </p:txBody>
      </p:sp>
      <p:sp>
        <p:nvSpPr>
          <p:cNvPr id="13" name="Content Placeholder 2">
            <a:extLst>
              <a:ext uri="{FF2B5EF4-FFF2-40B4-BE49-F238E27FC236}">
                <a16:creationId xmlns:a16="http://schemas.microsoft.com/office/drawing/2014/main" id="{60D85EB6-21D4-E445-9CDC-5D108EA45AB6}"/>
              </a:ext>
            </a:extLst>
          </p:cNvPr>
          <p:cNvSpPr txBox="1">
            <a:spLocks/>
          </p:cNvSpPr>
          <p:nvPr/>
        </p:nvSpPr>
        <p:spPr>
          <a:xfrm>
            <a:off x="6400800" y="1528763"/>
            <a:ext cx="5473700"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will continue to enhance FAC Optimization looking to integrate newer AWS technologies</a:t>
            </a:r>
          </a:p>
          <a:p>
            <a:r>
              <a:rPr lang="en-US" dirty="0"/>
              <a:t>AWS was supportive as we chose technologies to implement this system</a:t>
            </a:r>
          </a:p>
          <a:p>
            <a:endParaRPr lang="en-US" dirty="0"/>
          </a:p>
        </p:txBody>
      </p:sp>
    </p:spTree>
    <p:extLst>
      <p:ext uri="{BB962C8B-B14F-4D97-AF65-F5344CB8AC3E}">
        <p14:creationId xmlns:p14="http://schemas.microsoft.com/office/powerpoint/2010/main" val="3846707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457DED-D3B7-D346-AE86-37241967FB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11117" y="2003010"/>
            <a:ext cx="6569765" cy="2355023"/>
          </a:xfrm>
          <a:prstGeom prst="rect">
            <a:avLst/>
          </a:prstGeom>
        </p:spPr>
      </p:pic>
      <p:sp>
        <p:nvSpPr>
          <p:cNvPr id="14" name="Rectangle 13">
            <a:extLst>
              <a:ext uri="{FF2B5EF4-FFF2-40B4-BE49-F238E27FC236}">
                <a16:creationId xmlns:a16="http://schemas.microsoft.com/office/drawing/2014/main" id="{9EEBBCA3-2B16-354F-854B-0F3A9055B4EF}"/>
              </a:ext>
            </a:extLst>
          </p:cNvPr>
          <p:cNvSpPr/>
          <p:nvPr/>
        </p:nvSpPr>
        <p:spPr bwMode="gray">
          <a:xfrm>
            <a:off x="510571" y="5605226"/>
            <a:ext cx="6645603" cy="676748"/>
          </a:xfrm>
          <a:prstGeom prst="rect">
            <a:avLst/>
          </a:prstGeom>
        </p:spPr>
        <p:txBody>
          <a:bodyPr vert="horz" lIns="91424" tIns="0" rIns="0" bIns="0" rtlCol="0" anchor="b" anchorCtr="0">
            <a:noAutofit/>
          </a:bodyPr>
          <a:lstStyle/>
          <a:p>
            <a:pPr>
              <a:lnSpc>
                <a:spcPct val="90000"/>
              </a:lnSpc>
              <a:spcBef>
                <a:spcPts val="600"/>
              </a:spcBef>
              <a:buClr>
                <a:schemeClr val="bg2"/>
              </a:buClr>
              <a:buSzPct val="100000"/>
            </a:pPr>
            <a:r>
              <a:rPr lang="en-US" sz="800" dirty="0">
                <a:latin typeface="Arial" pitchFamily="34" charset="0"/>
                <a:cs typeface="Arial" pitchFamily="34" charset="0"/>
              </a:rPr>
              <a:t>©2022 RGA. All rights reserved.</a:t>
            </a:r>
          </a:p>
          <a:p>
            <a:r>
              <a:rPr lang="en-US" sz="800" dirty="0">
                <a:latin typeface="Arial" pitchFamily="34" charset="0"/>
                <a:cs typeface="Arial" pitchFamily="34" charset="0"/>
              </a:rPr>
              <a:t>No part of this publication may be reproduced in any form without the prior permission of RGA. </a:t>
            </a:r>
          </a:p>
          <a:p>
            <a:r>
              <a:rPr lang="en-US" sz="800" dirty="0">
                <a:latin typeface="Arial" pitchFamily="34" charset="0"/>
                <a:cs typeface="Arial" pitchFamily="34" charset="0"/>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  </a:t>
            </a:r>
          </a:p>
        </p:txBody>
      </p:sp>
      <p:sp>
        <p:nvSpPr>
          <p:cNvPr id="4" name="Slide Number Placeholder 3">
            <a:extLst>
              <a:ext uri="{FF2B5EF4-FFF2-40B4-BE49-F238E27FC236}">
                <a16:creationId xmlns:a16="http://schemas.microsoft.com/office/drawing/2014/main" id="{8C590718-23A2-DF46-84F3-C77ED4C2B110}"/>
              </a:ext>
            </a:extLst>
          </p:cNvPr>
          <p:cNvSpPr>
            <a:spLocks noGrp="1"/>
          </p:cNvSpPr>
          <p:nvPr>
            <p:ph type="sldNum" sz="quarter" idx="11"/>
          </p:nvPr>
        </p:nvSpPr>
        <p:spPr/>
        <p:txBody>
          <a:bodyPr/>
          <a:lstStyle/>
          <a:p>
            <a:fld id="{649DDBF6-DE93-5143-A5B9-B4FB4E725249}" type="slidenum">
              <a:rPr lang="en-US" smtClean="0"/>
              <a:pPr/>
              <a:t>32</a:t>
            </a:fld>
            <a:endParaRPr lang="en-US"/>
          </a:p>
        </p:txBody>
      </p:sp>
    </p:spTree>
    <p:extLst>
      <p:ext uri="{BB962C8B-B14F-4D97-AF65-F5344CB8AC3E}">
        <p14:creationId xmlns:p14="http://schemas.microsoft.com/office/powerpoint/2010/main" val="264352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BFD8A-469D-49AA-9261-E8A73E11325C}"/>
              </a:ext>
            </a:extLst>
          </p:cNvPr>
          <p:cNvSpPr>
            <a:spLocks noGrp="1"/>
          </p:cNvSpPr>
          <p:nvPr>
            <p:ph type="body" sz="quarter" idx="13"/>
          </p:nvPr>
        </p:nvSpPr>
        <p:spPr/>
        <p:txBody>
          <a:bodyPr/>
          <a:lstStyle/>
          <a:p>
            <a:r>
              <a:rPr lang="en-US" dirty="0"/>
              <a:t>RGA Overview</a:t>
            </a:r>
          </a:p>
        </p:txBody>
      </p:sp>
      <p:pic>
        <p:nvPicPr>
          <p:cNvPr id="6" name="Picture Placeholder 5" descr="A picture containing star&#10;&#10;Description automatically generated">
            <a:extLst>
              <a:ext uri="{FF2B5EF4-FFF2-40B4-BE49-F238E27FC236}">
                <a16:creationId xmlns:a16="http://schemas.microsoft.com/office/drawing/2014/main" id="{F77AF8F5-4C45-AF43-80AC-3C7C814A5397}"/>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2093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1653687" y="-196056"/>
            <a:ext cx="9690100"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481" name="Title 1"/>
          <p:cNvSpPr>
            <a:spLocks noGrp="1"/>
          </p:cNvSpPr>
          <p:nvPr>
            <p:ph type="title"/>
          </p:nvPr>
        </p:nvSpPr>
        <p:spPr/>
        <p:txBody>
          <a:bodyPr/>
          <a:lstStyle/>
          <a:p>
            <a:r>
              <a:rPr lang="en-US" dirty="0"/>
              <a:t>Operations in Key Markets Globally</a:t>
            </a:r>
          </a:p>
        </p:txBody>
      </p:sp>
      <p:sp>
        <p:nvSpPr>
          <p:cNvPr id="38" name="Footer Placeholder 37">
            <a:extLst>
              <a:ext uri="{FF2B5EF4-FFF2-40B4-BE49-F238E27FC236}">
                <a16:creationId xmlns:a16="http://schemas.microsoft.com/office/drawing/2014/main" id="{6C55EE25-FCEB-DC4D-9873-CE3533A97BEB}"/>
              </a:ext>
            </a:extLst>
          </p:cNvPr>
          <p:cNvSpPr>
            <a:spLocks noGrp="1"/>
          </p:cNvSpPr>
          <p:nvPr>
            <p:ph type="ftr" sz="quarter" idx="10"/>
          </p:nvPr>
        </p:nvSpPr>
        <p:spPr/>
        <p:txBody>
          <a:bodyPr/>
          <a:lstStyle/>
          <a:p>
            <a:r>
              <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Integrating Machine Learning with OCR and NLP into Underwriting</a:t>
            </a:r>
          </a:p>
        </p:txBody>
      </p:sp>
      <p:sp>
        <p:nvSpPr>
          <p:cNvPr id="39" name="Slide Number Placeholder 38">
            <a:extLst>
              <a:ext uri="{FF2B5EF4-FFF2-40B4-BE49-F238E27FC236}">
                <a16:creationId xmlns:a16="http://schemas.microsoft.com/office/drawing/2014/main" id="{35DFBDD6-9BE7-9945-B31C-CDB3FF2893F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DDBF6-DE93-5143-A5B9-B4FB4E725249}" type="slidenum">
              <a:rPr kumimoji="0" lang="en-US" sz="8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pic>
        <p:nvPicPr>
          <p:cNvPr id="104" name="Picture 103">
            <a:extLst>
              <a:ext uri="{FF2B5EF4-FFF2-40B4-BE49-F238E27FC236}">
                <a16:creationId xmlns:a16="http://schemas.microsoft.com/office/drawing/2014/main" id="{928F53DE-39FF-E340-943B-955C1C2DE4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174" y="1795415"/>
            <a:ext cx="8356490" cy="4148185"/>
          </a:xfrm>
          <a:prstGeom prst="rect">
            <a:avLst/>
          </a:prstGeom>
        </p:spPr>
      </p:pic>
      <p:sp>
        <p:nvSpPr>
          <p:cNvPr id="105" name="Rectangle 104">
            <a:extLst>
              <a:ext uri="{FF2B5EF4-FFF2-40B4-BE49-F238E27FC236}">
                <a16:creationId xmlns:a16="http://schemas.microsoft.com/office/drawing/2014/main" id="{84424E5C-2236-AD4F-81B1-900AACFD604D}"/>
              </a:ext>
            </a:extLst>
          </p:cNvPr>
          <p:cNvSpPr/>
          <p:nvPr/>
        </p:nvSpPr>
        <p:spPr>
          <a:xfrm>
            <a:off x="8686800" y="0"/>
            <a:ext cx="3505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5486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00" b="0" i="1" u="none" strike="noStrike" kern="1200" cap="none" spc="0" normalizeH="0" baseline="0" noProof="0" dirty="0">
                <a:ln>
                  <a:noFill/>
                </a:ln>
                <a:solidFill>
                  <a:srgbClr val="FFFFFF"/>
                </a:solidFill>
                <a:effectLst/>
                <a:uLnTx/>
                <a:uFillTx/>
                <a:latin typeface="Arial" panose="020B0604020202020204"/>
                <a:ea typeface="+mn-ea"/>
                <a:cs typeface="Arial" charset="0"/>
              </a:rPr>
              <a:t>RGA is a g</a:t>
            </a:r>
            <a:r>
              <a:rPr kumimoji="0" lang="en-US" sz="2700" b="0" i="1" u="none" strike="noStrike" kern="1200" cap="none" spc="0" normalizeH="0" baseline="0" noProof="0" dirty="0">
                <a:ln>
                  <a:noFill/>
                </a:ln>
                <a:solidFill>
                  <a:srgbClr val="FFFFFF"/>
                </a:solidFill>
                <a:effectLst/>
                <a:uLnTx/>
                <a:uFillTx/>
                <a:latin typeface="Arial" panose="020B0604020202020204"/>
                <a:ea typeface="+mn-ea"/>
                <a:cs typeface="+mn-cs"/>
              </a:rPr>
              <a:t>lobal leader serving multinational and domestic clients in more than 80 countries.</a:t>
            </a:r>
            <a:endParaRPr kumimoji="0" lang="en-US" sz="2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7077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A431AB9-52DA-E947-A29B-92B8B9F74CFF}"/>
              </a:ext>
            </a:extLst>
          </p:cNvPr>
          <p:cNvSpPr>
            <a:spLocks noGrp="1"/>
          </p:cNvSpPr>
          <p:nvPr>
            <p:ph type="body" sz="quarter" idx="13"/>
          </p:nvPr>
        </p:nvSpPr>
        <p:spPr/>
        <p:txBody>
          <a:bodyPr/>
          <a:lstStyle/>
          <a:p>
            <a:r>
              <a:rPr lang="en-US" dirty="0"/>
              <a:t>Ranked by 2020 revenues</a:t>
            </a:r>
          </a:p>
        </p:txBody>
      </p:sp>
      <p:sp>
        <p:nvSpPr>
          <p:cNvPr id="2" name="Title 1"/>
          <p:cNvSpPr>
            <a:spLocks noGrp="1"/>
          </p:cNvSpPr>
          <p:nvPr>
            <p:ph type="title"/>
          </p:nvPr>
        </p:nvSpPr>
        <p:spPr/>
        <p:txBody>
          <a:bodyPr/>
          <a:lstStyle/>
          <a:p>
            <a:r>
              <a:rPr lang="en-US" altLang="ja-JP" dirty="0"/>
              <a:t>Global Life and Health Reinsurers</a:t>
            </a:r>
            <a:endParaRPr lang="en-US" dirty="0"/>
          </a:p>
        </p:txBody>
      </p:sp>
      <p:sp>
        <p:nvSpPr>
          <p:cNvPr id="10" name="Footer Placeholder 9">
            <a:extLst>
              <a:ext uri="{FF2B5EF4-FFF2-40B4-BE49-F238E27FC236}">
                <a16:creationId xmlns:a16="http://schemas.microsoft.com/office/drawing/2014/main" id="{685A4E56-1B01-724E-A902-445B8FD6F882}"/>
              </a:ext>
            </a:extLst>
          </p:cNvPr>
          <p:cNvSpPr>
            <a:spLocks noGrp="1"/>
          </p:cNvSpPr>
          <p:nvPr>
            <p:ph type="ftr" sz="quarter" idx="14"/>
          </p:nvPr>
        </p:nvSpPr>
        <p:spPr/>
        <p:txBody>
          <a:bodyPr/>
          <a:lstStyle/>
          <a:p>
            <a:r>
              <a:rPr lang="en-US" dirty="0"/>
              <a:t>Integrating Machine Learning with OCR and NLP into Underwriting</a:t>
            </a:r>
          </a:p>
        </p:txBody>
      </p:sp>
      <p:sp>
        <p:nvSpPr>
          <p:cNvPr id="11" name="Slide Number Placeholder 10">
            <a:extLst>
              <a:ext uri="{FF2B5EF4-FFF2-40B4-BE49-F238E27FC236}">
                <a16:creationId xmlns:a16="http://schemas.microsoft.com/office/drawing/2014/main" id="{8F29749C-7799-E441-98FC-022AB6F62A8B}"/>
              </a:ext>
            </a:extLst>
          </p:cNvPr>
          <p:cNvSpPr>
            <a:spLocks noGrp="1"/>
          </p:cNvSpPr>
          <p:nvPr>
            <p:ph type="sldNum" sz="quarter" idx="15"/>
          </p:nvPr>
        </p:nvSpPr>
        <p:spPr/>
        <p:txBody>
          <a:bodyPr/>
          <a:lstStyle/>
          <a:p>
            <a:fld id="{649DDBF6-DE93-5143-A5B9-B4FB4E725249}" type="slidenum">
              <a:rPr lang="en-US" smtClean="0"/>
              <a:pPr/>
              <a:t>6</a:t>
            </a:fld>
            <a:endParaRPr lang="en-US"/>
          </a:p>
        </p:txBody>
      </p:sp>
      <p:sp>
        <p:nvSpPr>
          <p:cNvPr id="20" name="Text Placeholder 4">
            <a:extLst>
              <a:ext uri="{FF2B5EF4-FFF2-40B4-BE49-F238E27FC236}">
                <a16:creationId xmlns:a16="http://schemas.microsoft.com/office/drawing/2014/main" id="{914CCDB5-C159-D249-8491-BF6FBCC26883}"/>
              </a:ext>
            </a:extLst>
          </p:cNvPr>
          <p:cNvSpPr txBox="1">
            <a:spLocks/>
          </p:cNvSpPr>
          <p:nvPr/>
        </p:nvSpPr>
        <p:spPr>
          <a:xfrm>
            <a:off x="609600" y="5353685"/>
            <a:ext cx="5954713" cy="949325"/>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0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18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6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Tx/>
              <a:buFont typeface="Wingdings" pitchFamily="2" charset="2"/>
              <a:buNone/>
            </a:pPr>
            <a:r>
              <a:rPr lang="en-US" altLang="ja-JP" sz="700" baseline="30000" dirty="0"/>
              <a:t>1 </a:t>
            </a:r>
            <a:r>
              <a:rPr lang="en-US" altLang="ja-JP" sz="700" dirty="0"/>
              <a:t>Adjusted operating revenues.</a:t>
            </a:r>
          </a:p>
          <a:p>
            <a:pPr marL="0" indent="0">
              <a:spcBef>
                <a:spcPct val="0"/>
              </a:spcBef>
              <a:buClrTx/>
              <a:buFont typeface="Wingdings" pitchFamily="2" charset="2"/>
              <a:buNone/>
            </a:pPr>
            <a:r>
              <a:rPr lang="en-US" altLang="ja-JP" sz="700" baseline="30000" dirty="0"/>
              <a:t>2 </a:t>
            </a:r>
            <a:r>
              <a:rPr lang="en-US" altLang="ja-JP" sz="700" dirty="0"/>
              <a:t>Estimate, excludes Munich Health. </a:t>
            </a:r>
          </a:p>
          <a:p>
            <a:pPr marL="0" indent="0">
              <a:spcBef>
                <a:spcPct val="0"/>
              </a:spcBef>
              <a:buClrTx/>
              <a:buFont typeface="Wingdings" pitchFamily="2" charset="2"/>
              <a:buNone/>
            </a:pPr>
            <a:endParaRPr lang="en-US" altLang="ja-JP" sz="700" i="1" dirty="0"/>
          </a:p>
          <a:p>
            <a:pPr marL="0" indent="0">
              <a:spcBef>
                <a:spcPct val="0"/>
              </a:spcBef>
              <a:buClrTx/>
              <a:buFont typeface="Wingdings" pitchFamily="2" charset="2"/>
              <a:buNone/>
            </a:pPr>
            <a:r>
              <a:rPr lang="en-US" altLang="ja-JP" sz="700" dirty="0"/>
              <a:t>Please note: Exchange rate conversions are based on currency rates provided by each company in their annual filings.</a:t>
            </a:r>
            <a:r>
              <a:rPr lang="en-US" altLang="ja-JP" sz="700" i="1" dirty="0"/>
              <a:t> </a:t>
            </a:r>
          </a:p>
          <a:p>
            <a:pPr marL="0" indent="0">
              <a:spcBef>
                <a:spcPct val="0"/>
              </a:spcBef>
              <a:buClrTx/>
              <a:buFont typeface="Wingdings" pitchFamily="2" charset="2"/>
              <a:buNone/>
            </a:pPr>
            <a:r>
              <a:rPr lang="en-US" altLang="ja-JP" sz="700" dirty="0"/>
              <a:t>Source: Annual filings for each reinsurer.</a:t>
            </a:r>
          </a:p>
        </p:txBody>
      </p:sp>
      <p:sp>
        <p:nvSpPr>
          <p:cNvPr id="21" name="TextBox 7">
            <a:extLst>
              <a:ext uri="{FF2B5EF4-FFF2-40B4-BE49-F238E27FC236}">
                <a16:creationId xmlns:a16="http://schemas.microsoft.com/office/drawing/2014/main" id="{AF1D4617-4EBC-F746-8827-602595EEA244}"/>
              </a:ext>
            </a:extLst>
          </p:cNvPr>
          <p:cNvSpPr txBox="1">
            <a:spLocks noChangeArrowheads="1"/>
          </p:cNvSpPr>
          <p:nvPr/>
        </p:nvSpPr>
        <p:spPr bwMode="auto">
          <a:xfrm>
            <a:off x="609600" y="1654202"/>
            <a:ext cx="4004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spcBef>
                <a:spcPct val="20000"/>
              </a:spcBef>
              <a:buClr>
                <a:srgbClr val="E31B23"/>
              </a:buClr>
              <a:buFont typeface="Wingdings" pitchFamily="2" charset="2"/>
              <a:buChar char="§"/>
              <a:defRPr sz="2000">
                <a:solidFill>
                  <a:srgbClr val="595959"/>
                </a:solidFill>
                <a:latin typeface="Arial" charset="0"/>
                <a:cs typeface="Arial" charset="0"/>
              </a:defRPr>
            </a:lvl1pPr>
            <a:lvl2pPr marL="742950" indent="-285750" eaLnBrk="0" hangingPunct="0">
              <a:spcBef>
                <a:spcPct val="20000"/>
              </a:spcBef>
              <a:buClr>
                <a:srgbClr val="E31B23"/>
              </a:buClr>
              <a:buFont typeface="Wingdings" pitchFamily="2" charset="2"/>
              <a:buChar char="§"/>
              <a:defRPr sz="1600">
                <a:solidFill>
                  <a:srgbClr val="595959"/>
                </a:solidFill>
                <a:latin typeface="Arial" charset="0"/>
                <a:cs typeface="Arial" charset="0"/>
              </a:defRPr>
            </a:lvl2pPr>
            <a:lvl3pPr marL="1143000" indent="-228600" eaLnBrk="0" hangingPunct="0">
              <a:spcBef>
                <a:spcPct val="20000"/>
              </a:spcBef>
              <a:buClr>
                <a:srgbClr val="E31B23"/>
              </a:buClr>
              <a:buFont typeface="Wingdings" pitchFamily="2" charset="2"/>
              <a:buChar char="§"/>
              <a:defRPr sz="1600">
                <a:solidFill>
                  <a:srgbClr val="595959"/>
                </a:solidFill>
                <a:latin typeface="Arial" charset="0"/>
                <a:cs typeface="Arial" charset="0"/>
              </a:defRPr>
            </a:lvl3pPr>
            <a:lvl4pPr marL="1600200" indent="-228600" eaLnBrk="0" hangingPunct="0">
              <a:spcBef>
                <a:spcPct val="20000"/>
              </a:spcBef>
              <a:buClr>
                <a:srgbClr val="E31B23"/>
              </a:buClr>
              <a:buFont typeface="Wingdings" pitchFamily="2" charset="2"/>
              <a:buChar char="§"/>
              <a:defRPr sz="1600">
                <a:solidFill>
                  <a:srgbClr val="595959"/>
                </a:solidFill>
                <a:latin typeface="Arial" charset="0"/>
                <a:cs typeface="Arial" charset="0"/>
              </a:defRPr>
            </a:lvl4pPr>
            <a:lvl5pPr marL="2057400" indent="-228600" eaLnBrk="0" hangingPunct="0">
              <a:spcBef>
                <a:spcPct val="20000"/>
              </a:spcBef>
              <a:buClr>
                <a:srgbClr val="E31B23"/>
              </a:buClr>
              <a:buFont typeface="Wingdings" pitchFamily="2" charset="2"/>
              <a:buChar char="§"/>
              <a:defRPr sz="1600">
                <a:solidFill>
                  <a:srgbClr val="595959"/>
                </a:solidFill>
                <a:latin typeface="Arial" charset="0"/>
                <a:cs typeface="Arial" charset="0"/>
              </a:defRPr>
            </a:lvl5pPr>
            <a:lvl6pPr marL="2514600" indent="-228600" eaLnBrk="0" fontAlgn="base" hangingPunct="0">
              <a:spcBef>
                <a:spcPct val="20000"/>
              </a:spcBef>
              <a:spcAft>
                <a:spcPct val="0"/>
              </a:spcAft>
              <a:buClr>
                <a:srgbClr val="E31B23"/>
              </a:buClr>
              <a:buFont typeface="Wingdings" pitchFamily="2" charset="2"/>
              <a:buChar char="§"/>
              <a:defRPr sz="1600">
                <a:solidFill>
                  <a:srgbClr val="595959"/>
                </a:solidFill>
                <a:latin typeface="Arial" charset="0"/>
                <a:cs typeface="Arial" charset="0"/>
              </a:defRPr>
            </a:lvl6pPr>
            <a:lvl7pPr marL="2971800" indent="-228600" eaLnBrk="0" fontAlgn="base" hangingPunct="0">
              <a:spcBef>
                <a:spcPct val="20000"/>
              </a:spcBef>
              <a:spcAft>
                <a:spcPct val="0"/>
              </a:spcAft>
              <a:buClr>
                <a:srgbClr val="E31B23"/>
              </a:buClr>
              <a:buFont typeface="Wingdings" pitchFamily="2" charset="2"/>
              <a:buChar char="§"/>
              <a:defRPr sz="1600">
                <a:solidFill>
                  <a:srgbClr val="595959"/>
                </a:solidFill>
                <a:latin typeface="Arial" charset="0"/>
                <a:cs typeface="Arial" charset="0"/>
              </a:defRPr>
            </a:lvl7pPr>
            <a:lvl8pPr marL="3429000" indent="-228600" eaLnBrk="0" fontAlgn="base" hangingPunct="0">
              <a:spcBef>
                <a:spcPct val="20000"/>
              </a:spcBef>
              <a:spcAft>
                <a:spcPct val="0"/>
              </a:spcAft>
              <a:buClr>
                <a:srgbClr val="E31B23"/>
              </a:buClr>
              <a:buFont typeface="Wingdings" pitchFamily="2" charset="2"/>
              <a:buChar char="§"/>
              <a:defRPr sz="1600">
                <a:solidFill>
                  <a:srgbClr val="595959"/>
                </a:solidFill>
                <a:latin typeface="Arial" charset="0"/>
                <a:cs typeface="Arial" charset="0"/>
              </a:defRPr>
            </a:lvl8pPr>
            <a:lvl9pPr marL="3886200" indent="-228600" eaLnBrk="0" fontAlgn="base" hangingPunct="0">
              <a:spcBef>
                <a:spcPct val="20000"/>
              </a:spcBef>
              <a:spcAft>
                <a:spcPct val="0"/>
              </a:spcAft>
              <a:buClr>
                <a:srgbClr val="E31B23"/>
              </a:buClr>
              <a:buFont typeface="Wingdings" pitchFamily="2" charset="2"/>
              <a:buChar char="§"/>
              <a:defRPr sz="1600">
                <a:solidFill>
                  <a:srgbClr val="595959"/>
                </a:solidFill>
                <a:latin typeface="Arial" charset="0"/>
                <a:cs typeface="Arial" charset="0"/>
              </a:defRPr>
            </a:lvl9pPr>
          </a:lstStyle>
          <a:p>
            <a:pPr eaLnBrk="1" hangingPunct="1">
              <a:spcBef>
                <a:spcPct val="0"/>
              </a:spcBef>
              <a:buClrTx/>
              <a:buFontTx/>
              <a:buNone/>
            </a:pPr>
            <a:r>
              <a:rPr lang="en-US" altLang="ja-JP" sz="1200" dirty="0">
                <a:solidFill>
                  <a:srgbClr val="000000"/>
                </a:solidFill>
                <a:latin typeface="Arial"/>
              </a:rPr>
              <a:t>$ in millions as of December 31, 2020</a:t>
            </a:r>
          </a:p>
        </p:txBody>
      </p:sp>
      <p:graphicFrame>
        <p:nvGraphicFramePr>
          <p:cNvPr id="22" name="Table 21">
            <a:extLst>
              <a:ext uri="{FF2B5EF4-FFF2-40B4-BE49-F238E27FC236}">
                <a16:creationId xmlns:a16="http://schemas.microsoft.com/office/drawing/2014/main" id="{8278B04E-47CF-A346-A066-1DFD0E7A8780}"/>
              </a:ext>
            </a:extLst>
          </p:cNvPr>
          <p:cNvGraphicFramePr>
            <a:graphicFrameLocks noGrp="1"/>
          </p:cNvGraphicFramePr>
          <p:nvPr/>
        </p:nvGraphicFramePr>
        <p:xfrm>
          <a:off x="609598" y="1928435"/>
          <a:ext cx="5486402" cy="2011800"/>
        </p:xfrm>
        <a:graphic>
          <a:graphicData uri="http://schemas.openxmlformats.org/drawingml/2006/table">
            <a:tbl>
              <a:tblPr firstRow="1" bandRow="1">
                <a:tableStyleId>{5C22544A-7EE6-4342-B048-85BDC9FD1C3A}</a:tableStyleId>
              </a:tblPr>
              <a:tblGrid>
                <a:gridCol w="741736">
                  <a:extLst>
                    <a:ext uri="{9D8B030D-6E8A-4147-A177-3AD203B41FA5}">
                      <a16:colId xmlns:a16="http://schemas.microsoft.com/office/drawing/2014/main" val="20000"/>
                    </a:ext>
                  </a:extLst>
                </a:gridCol>
                <a:gridCol w="3467585">
                  <a:extLst>
                    <a:ext uri="{9D8B030D-6E8A-4147-A177-3AD203B41FA5}">
                      <a16:colId xmlns:a16="http://schemas.microsoft.com/office/drawing/2014/main" val="20001"/>
                    </a:ext>
                  </a:extLst>
                </a:gridCol>
                <a:gridCol w="1277081">
                  <a:extLst>
                    <a:ext uri="{9D8B030D-6E8A-4147-A177-3AD203B41FA5}">
                      <a16:colId xmlns:a16="http://schemas.microsoft.com/office/drawing/2014/main" val="20002"/>
                    </a:ext>
                  </a:extLst>
                </a:gridCol>
              </a:tblGrid>
              <a:tr h="325347">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Rank</a:t>
                      </a:r>
                    </a:p>
                  </a:txBody>
                  <a:tcPr marL="121924" marR="121924" marT="45730" marB="45730" anchor="ctr">
                    <a:solidFill>
                      <a:srgbClr val="0065A3"/>
                    </a:solidFill>
                  </a:tcPr>
                </a:tc>
                <a:tc>
                  <a:txBody>
                    <a:bodyPr/>
                    <a:lstStyle/>
                    <a:p>
                      <a:pPr algn="ctr"/>
                      <a:r>
                        <a:rPr lang="en-US" sz="1600" b="0" dirty="0">
                          <a:latin typeface="Arial" pitchFamily="34" charset="0"/>
                          <a:cs typeface="Arial" pitchFamily="34" charset="0"/>
                        </a:rPr>
                        <a:t>Reinsurer</a:t>
                      </a:r>
                      <a:endParaRPr lang="en-US" sz="1600" b="0" baseline="0" dirty="0">
                        <a:latin typeface="Arial" pitchFamily="34" charset="0"/>
                        <a:cs typeface="Arial" pitchFamily="34" charset="0"/>
                      </a:endParaRPr>
                    </a:p>
                  </a:txBody>
                  <a:tcPr marL="121924" marR="121924" marT="45730" marB="45730" anchor="ctr">
                    <a:solidFill>
                      <a:srgbClr val="0065A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Revenues</a:t>
                      </a:r>
                      <a:endParaRPr lang="en-US" sz="1600" b="0" baseline="0" dirty="0">
                        <a:latin typeface="Arial" pitchFamily="34" charset="0"/>
                        <a:cs typeface="Arial" pitchFamily="34" charset="0"/>
                      </a:endParaRPr>
                    </a:p>
                  </a:txBody>
                  <a:tcPr marL="121924" marR="121924" marT="45730" marB="45730" anchor="ctr">
                    <a:solidFill>
                      <a:srgbClr val="0065A3"/>
                    </a:solidFill>
                  </a:tcPr>
                </a:tc>
                <a:extLst>
                  <a:ext uri="{0D108BD9-81ED-4DB2-BD59-A6C34878D82A}">
                    <a16:rowId xmlns:a16="http://schemas.microsoft.com/office/drawing/2014/main" val="10000"/>
                  </a:ext>
                </a:extLst>
              </a:tr>
              <a:tr h="304873">
                <a:tc>
                  <a:txBody>
                    <a:bodyPr/>
                    <a:lstStyle/>
                    <a:p>
                      <a:pPr marL="0" algn="ctr" defTabSz="457200" rtl="0" eaLnBrk="1" latinLnBrk="0" hangingPunct="1"/>
                      <a:r>
                        <a:rPr lang="en-US" sz="1600" b="0" kern="1200" dirty="0">
                          <a:solidFill>
                            <a:schemeClr val="dk1"/>
                          </a:solidFill>
                          <a:latin typeface="Arial" pitchFamily="34" charset="0"/>
                          <a:ea typeface="+mn-ea"/>
                          <a:cs typeface="Arial" pitchFamily="34" charset="0"/>
                        </a:rPr>
                        <a:t>1</a:t>
                      </a:r>
                    </a:p>
                  </a:txBody>
                  <a:tcPr marL="121924" marR="121924" marT="45730" marB="45730" anchor="ctr">
                    <a:solidFill>
                      <a:srgbClr val="E9EDE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Swiss Re</a:t>
                      </a:r>
                      <a:endParaRPr lang="en-US" sz="1600" baseline="30000" dirty="0">
                        <a:latin typeface="Arial" pitchFamily="34" charset="0"/>
                        <a:cs typeface="Arial" pitchFamily="34" charset="0"/>
                      </a:endParaRPr>
                    </a:p>
                  </a:txBody>
                  <a:tcPr marL="121924" marR="121924" marT="45730" marB="45730" anchor="ctr">
                    <a:solidFill>
                      <a:srgbClr val="E9EDEA"/>
                    </a:solidFill>
                  </a:tcPr>
                </a:tc>
                <a:tc>
                  <a:txBody>
                    <a:bodyPr/>
                    <a:lstStyle/>
                    <a:p>
                      <a:pPr algn="ctr"/>
                      <a:r>
                        <a:rPr lang="en-US" sz="1600" b="0" dirty="0">
                          <a:latin typeface="Arial" pitchFamily="34" charset="0"/>
                          <a:cs typeface="Arial" pitchFamily="34" charset="0"/>
                        </a:rPr>
                        <a:t>15,440</a:t>
                      </a:r>
                    </a:p>
                  </a:txBody>
                  <a:tcPr marL="121924" marR="121924" marT="45730" marB="45730" anchor="ctr">
                    <a:solidFill>
                      <a:srgbClr val="E9EDEA"/>
                    </a:solidFill>
                  </a:tcPr>
                </a:tc>
                <a:extLst>
                  <a:ext uri="{0D108BD9-81ED-4DB2-BD59-A6C34878D82A}">
                    <a16:rowId xmlns:a16="http://schemas.microsoft.com/office/drawing/2014/main" val="10001"/>
                  </a:ext>
                </a:extLst>
              </a:tr>
              <a:tr h="304873">
                <a:tc>
                  <a:txBody>
                    <a:bodyPr/>
                    <a:lstStyle/>
                    <a:p>
                      <a:pPr marL="0" algn="ctr" defTabSz="457200" rtl="0" eaLnBrk="1" latinLnBrk="0" hangingPunct="1"/>
                      <a:r>
                        <a:rPr lang="en-US" sz="1600" b="1" kern="1200" dirty="0">
                          <a:solidFill>
                            <a:srgbClr val="E31B23"/>
                          </a:solidFill>
                          <a:latin typeface="Arial" pitchFamily="34" charset="0"/>
                          <a:ea typeface="+mn-ea"/>
                          <a:cs typeface="Arial" pitchFamily="34" charset="0"/>
                        </a:rPr>
                        <a:t>2</a:t>
                      </a:r>
                    </a:p>
                  </a:txBody>
                  <a:tcPr marL="121924" marR="121924" marT="45730" marB="45730" anchor="ctr">
                    <a:solidFill>
                      <a:schemeClr val="bg1"/>
                    </a:solidFill>
                  </a:tcPr>
                </a:tc>
                <a:tc>
                  <a:txBody>
                    <a:bodyPr/>
                    <a:lstStyle/>
                    <a:p>
                      <a:pPr marL="0" algn="l" defTabSz="457200" rtl="0" eaLnBrk="1" latinLnBrk="0" hangingPunct="1"/>
                      <a:r>
                        <a:rPr lang="en-US" sz="1600" b="1" kern="1200" dirty="0">
                          <a:solidFill>
                            <a:srgbClr val="E31B23"/>
                          </a:solidFill>
                          <a:latin typeface="Arial" pitchFamily="34" charset="0"/>
                          <a:ea typeface="+mn-ea"/>
                          <a:cs typeface="Arial" pitchFamily="34" charset="0"/>
                        </a:rPr>
                        <a:t>Reinsurance Group of America</a:t>
                      </a:r>
                      <a:r>
                        <a:rPr lang="en-US" sz="1600" b="1" kern="1200" baseline="30000" dirty="0">
                          <a:solidFill>
                            <a:srgbClr val="E31B23"/>
                          </a:solidFill>
                          <a:latin typeface="Arial" pitchFamily="34" charset="0"/>
                          <a:ea typeface="+mn-ea"/>
                          <a:cs typeface="Arial" pitchFamily="34" charset="0"/>
                        </a:rPr>
                        <a:t>1</a:t>
                      </a:r>
                    </a:p>
                  </a:txBody>
                  <a:tcPr marL="121924" marR="121924" marT="45730" marB="45730" anchor="ctr">
                    <a:solidFill>
                      <a:schemeClr val="bg1"/>
                    </a:solidFill>
                  </a:tcPr>
                </a:tc>
                <a:tc>
                  <a:txBody>
                    <a:bodyPr/>
                    <a:lstStyle/>
                    <a:p>
                      <a:pPr marL="0" algn="ctr" defTabSz="457200" rtl="0" eaLnBrk="1" latinLnBrk="0" hangingPunct="1"/>
                      <a:r>
                        <a:rPr lang="en-US" sz="1600" b="1" kern="1200" dirty="0">
                          <a:solidFill>
                            <a:srgbClr val="E31B23"/>
                          </a:solidFill>
                          <a:latin typeface="Arial" pitchFamily="34" charset="0"/>
                          <a:ea typeface="+mn-ea"/>
                          <a:cs typeface="Arial" pitchFamily="34" charset="0"/>
                        </a:rPr>
                        <a:t>14,636</a:t>
                      </a:r>
                    </a:p>
                  </a:txBody>
                  <a:tcPr marL="121924" marR="121924" marT="45730" marB="45730" anchor="ctr">
                    <a:solidFill>
                      <a:schemeClr val="bg1"/>
                    </a:solidFill>
                  </a:tcPr>
                </a:tc>
                <a:extLst>
                  <a:ext uri="{0D108BD9-81ED-4DB2-BD59-A6C34878D82A}">
                    <a16:rowId xmlns:a16="http://schemas.microsoft.com/office/drawing/2014/main" val="10002"/>
                  </a:ext>
                </a:extLst>
              </a:tr>
              <a:tr h="304873">
                <a:tc>
                  <a:txBody>
                    <a:bodyPr/>
                    <a:lstStyle/>
                    <a:p>
                      <a:pPr marL="0" algn="ctr" defTabSz="457200" rtl="0" eaLnBrk="1" latinLnBrk="0" hangingPunct="1"/>
                      <a:r>
                        <a:rPr lang="en-US" sz="1600" b="0" kern="1200" dirty="0">
                          <a:solidFill>
                            <a:schemeClr val="tx1"/>
                          </a:solidFill>
                          <a:latin typeface="Arial" pitchFamily="34" charset="0"/>
                          <a:ea typeface="+mn-ea"/>
                          <a:cs typeface="Arial" pitchFamily="34" charset="0"/>
                        </a:rPr>
                        <a:t>3</a:t>
                      </a:r>
                    </a:p>
                  </a:txBody>
                  <a:tcPr marL="121924" marR="121924" marT="45730" marB="45730" anchor="ctr">
                    <a:solidFill>
                      <a:srgbClr val="E9EDE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Munich Re</a:t>
                      </a:r>
                      <a:r>
                        <a:rPr lang="en-US" sz="1600" kern="1200" baseline="30000" dirty="0">
                          <a:solidFill>
                            <a:schemeClr val="dk1"/>
                          </a:solidFill>
                          <a:latin typeface="Arial" pitchFamily="34" charset="0"/>
                          <a:ea typeface="+mn-ea"/>
                          <a:cs typeface="Arial" pitchFamily="34" charset="0"/>
                        </a:rPr>
                        <a:t>2</a:t>
                      </a:r>
                    </a:p>
                  </a:txBody>
                  <a:tcPr marL="121924" marR="121924" marT="45730" marB="45730" anchor="ctr">
                    <a:solidFill>
                      <a:srgbClr val="E9EDEA"/>
                    </a:solidFill>
                  </a:tcPr>
                </a:tc>
                <a:tc>
                  <a:txBody>
                    <a:bodyPr/>
                    <a:lstStyle/>
                    <a:p>
                      <a:pPr marL="0" algn="ctr" defTabSz="457200" rtl="0" eaLnBrk="1" latinLnBrk="0" hangingPunct="1"/>
                      <a:r>
                        <a:rPr lang="en-US" sz="1600" b="0" kern="1200" dirty="0">
                          <a:solidFill>
                            <a:schemeClr val="tx1"/>
                          </a:solidFill>
                          <a:latin typeface="Arial" pitchFamily="34" charset="0"/>
                          <a:ea typeface="+mn-ea"/>
                          <a:cs typeface="Arial" pitchFamily="34" charset="0"/>
                        </a:rPr>
                        <a:t>12,032</a:t>
                      </a:r>
                    </a:p>
                  </a:txBody>
                  <a:tcPr marL="121924" marR="121924" marT="45730" marB="45730" anchor="ctr">
                    <a:solidFill>
                      <a:srgbClr val="E9EDEA"/>
                    </a:solidFill>
                  </a:tcPr>
                </a:tc>
                <a:extLst>
                  <a:ext uri="{0D108BD9-81ED-4DB2-BD59-A6C34878D82A}">
                    <a16:rowId xmlns:a16="http://schemas.microsoft.com/office/drawing/2014/main" val="10003"/>
                  </a:ext>
                </a:extLst>
              </a:tr>
              <a:tr h="304873">
                <a:tc>
                  <a:txBody>
                    <a:bodyPr/>
                    <a:lstStyle/>
                    <a:p>
                      <a:pPr algn="ctr"/>
                      <a:r>
                        <a:rPr lang="en-US" sz="1600" b="0" dirty="0">
                          <a:latin typeface="Arial" pitchFamily="34" charset="0"/>
                          <a:cs typeface="Arial" pitchFamily="34" charset="0"/>
                        </a:rPr>
                        <a:t>4</a:t>
                      </a:r>
                    </a:p>
                  </a:txBody>
                  <a:tcPr marL="121924" marR="121924" marT="45730" marB="45730" anchor="c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SCOR Global Life</a:t>
                      </a:r>
                      <a:r>
                        <a:rPr lang="en-US" sz="1600" baseline="0" dirty="0">
                          <a:latin typeface="Arial" pitchFamily="34" charset="0"/>
                          <a:cs typeface="Arial" pitchFamily="34" charset="0"/>
                        </a:rPr>
                        <a:t> </a:t>
                      </a:r>
                      <a:r>
                        <a:rPr lang="en-US" sz="1600" dirty="0">
                          <a:latin typeface="Arial" pitchFamily="34" charset="0"/>
                          <a:cs typeface="Arial" pitchFamily="34" charset="0"/>
                        </a:rPr>
                        <a:t>Re</a:t>
                      </a:r>
                    </a:p>
                  </a:txBody>
                  <a:tcPr marL="121924" marR="121924" marT="45730" marB="45730" anchor="ctr">
                    <a:solidFill>
                      <a:schemeClr val="bg1"/>
                    </a:solidFill>
                  </a:tcPr>
                </a:tc>
                <a:tc>
                  <a:txBody>
                    <a:bodyPr/>
                    <a:lstStyle/>
                    <a:p>
                      <a:pPr algn="ctr"/>
                      <a:r>
                        <a:rPr lang="en-US" sz="1600" b="0" dirty="0">
                          <a:latin typeface="Arial" pitchFamily="34" charset="0"/>
                          <a:cs typeface="Arial" pitchFamily="34" charset="0"/>
                        </a:rPr>
                        <a:t>9,899</a:t>
                      </a:r>
                    </a:p>
                  </a:txBody>
                  <a:tcPr marL="121924" marR="121924" marT="45730" marB="45730" anchor="ctr">
                    <a:solidFill>
                      <a:schemeClr val="bg1"/>
                    </a:solidFill>
                  </a:tcPr>
                </a:tc>
                <a:extLst>
                  <a:ext uri="{0D108BD9-81ED-4DB2-BD59-A6C34878D82A}">
                    <a16:rowId xmlns:a16="http://schemas.microsoft.com/office/drawing/2014/main" val="10004"/>
                  </a:ext>
                </a:extLst>
              </a:tr>
              <a:tr h="3090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a:latin typeface="Arial" pitchFamily="34" charset="0"/>
                          <a:cs typeface="Arial" pitchFamily="34" charset="0"/>
                        </a:rPr>
                        <a:t>5</a:t>
                      </a:r>
                    </a:p>
                  </a:txBody>
                  <a:tcPr marL="121924" marR="121924" marT="45730" marB="45730" anchor="b">
                    <a:solidFill>
                      <a:srgbClr val="E9EDEA"/>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Hannover Re</a:t>
                      </a:r>
                    </a:p>
                  </a:txBody>
                  <a:tcPr marL="121924" marR="121924" marT="45730" marB="45730" anchor="ctr">
                    <a:solidFill>
                      <a:srgbClr val="E9EDEA"/>
                    </a:solidFill>
                  </a:tcPr>
                </a:tc>
                <a:tc>
                  <a:txBody>
                    <a:bodyPr/>
                    <a:lstStyle/>
                    <a:p>
                      <a:pPr algn="ctr"/>
                      <a:r>
                        <a:rPr lang="en-US" sz="1600" b="0" dirty="0">
                          <a:latin typeface="Arial" pitchFamily="34" charset="0"/>
                          <a:cs typeface="Arial" pitchFamily="34" charset="0"/>
                        </a:rPr>
                        <a:t>8,982</a:t>
                      </a:r>
                    </a:p>
                  </a:txBody>
                  <a:tcPr marL="121924" marR="121924" marT="45730" marB="45730" anchor="ctr">
                    <a:solidFill>
                      <a:srgbClr val="E9EDEA"/>
                    </a:solidFill>
                  </a:tcPr>
                </a:tc>
                <a:extLst>
                  <a:ext uri="{0D108BD9-81ED-4DB2-BD59-A6C34878D82A}">
                    <a16:rowId xmlns:a16="http://schemas.microsoft.com/office/drawing/2014/main" val="10005"/>
                  </a:ext>
                </a:extLst>
              </a:tr>
            </a:tbl>
          </a:graphicData>
        </a:graphic>
      </p:graphicFrame>
      <p:pic>
        <p:nvPicPr>
          <p:cNvPr id="23" name="Picture 22">
            <a:extLst>
              <a:ext uri="{FF2B5EF4-FFF2-40B4-BE49-F238E27FC236}">
                <a16:creationId xmlns:a16="http://schemas.microsoft.com/office/drawing/2014/main" id="{5975CA00-FB40-894F-880E-53AC6F6E7F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225"/>
          <a:stretch/>
        </p:blipFill>
        <p:spPr>
          <a:xfrm>
            <a:off x="7341037" y="1485900"/>
            <a:ext cx="4450591" cy="4596130"/>
          </a:xfrm>
          <a:prstGeom prst="rect">
            <a:avLst/>
          </a:prstGeom>
        </p:spPr>
      </p:pic>
      <p:cxnSp>
        <p:nvCxnSpPr>
          <p:cNvPr id="24" name="Straight Connector 23">
            <a:extLst>
              <a:ext uri="{FF2B5EF4-FFF2-40B4-BE49-F238E27FC236}">
                <a16:creationId xmlns:a16="http://schemas.microsoft.com/office/drawing/2014/main" id="{5646B187-FC9F-484C-B023-F87FC1CED8B4}"/>
              </a:ext>
            </a:extLst>
          </p:cNvPr>
          <p:cNvCxnSpPr>
            <a:cxnSpLocks/>
          </p:cNvCxnSpPr>
          <p:nvPr/>
        </p:nvCxnSpPr>
        <p:spPr>
          <a:xfrm>
            <a:off x="7340173" y="6066790"/>
            <a:ext cx="4453128" cy="0"/>
          </a:xfrm>
          <a:prstGeom prst="line">
            <a:avLst/>
          </a:prstGeom>
          <a:ln w="101600">
            <a:solidFill>
              <a:srgbClr val="0065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78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FE654D-6FCC-9848-9ECD-CA5DFE06D970}"/>
              </a:ext>
            </a:extLst>
          </p:cNvPr>
          <p:cNvSpPr>
            <a:spLocks noGrp="1"/>
          </p:cNvSpPr>
          <p:nvPr>
            <p:ph type="title"/>
          </p:nvPr>
        </p:nvSpPr>
        <p:spPr/>
        <p:txBody>
          <a:bodyPr/>
          <a:lstStyle/>
          <a:p>
            <a:r>
              <a:rPr lang="en-US" dirty="0"/>
              <a:t>Individual and Group Risk Solutions</a:t>
            </a:r>
          </a:p>
        </p:txBody>
      </p:sp>
      <p:sp>
        <p:nvSpPr>
          <p:cNvPr id="4" name="Footer Placeholder 3">
            <a:extLst>
              <a:ext uri="{FF2B5EF4-FFF2-40B4-BE49-F238E27FC236}">
                <a16:creationId xmlns:a16="http://schemas.microsoft.com/office/drawing/2014/main" id="{0CD387EE-2836-4548-8D94-5B1F7C536C71}"/>
              </a:ext>
            </a:extLst>
          </p:cNvPr>
          <p:cNvSpPr>
            <a:spLocks noGrp="1"/>
          </p:cNvSpPr>
          <p:nvPr>
            <p:ph type="ftr" sz="quarter" idx="10"/>
          </p:nvPr>
        </p:nvSpPr>
        <p:spPr/>
        <p:txBody>
          <a:bodyPr/>
          <a:lstStyle/>
          <a:p>
            <a:r>
              <a:rPr lang="en-US" dirty="0"/>
              <a:t>Integrating Machine Learning with OCR and NLP into Underwriting</a:t>
            </a:r>
          </a:p>
        </p:txBody>
      </p:sp>
      <p:sp>
        <p:nvSpPr>
          <p:cNvPr id="5" name="Slide Number Placeholder 4">
            <a:extLst>
              <a:ext uri="{FF2B5EF4-FFF2-40B4-BE49-F238E27FC236}">
                <a16:creationId xmlns:a16="http://schemas.microsoft.com/office/drawing/2014/main" id="{AEC79A7A-AB8E-7249-951D-0770D093F6B2}"/>
              </a:ext>
            </a:extLst>
          </p:cNvPr>
          <p:cNvSpPr>
            <a:spLocks noGrp="1"/>
          </p:cNvSpPr>
          <p:nvPr>
            <p:ph type="sldNum" sz="quarter" idx="11"/>
          </p:nvPr>
        </p:nvSpPr>
        <p:spPr/>
        <p:txBody>
          <a:bodyPr/>
          <a:lstStyle/>
          <a:p>
            <a:fld id="{06BE2A3E-03E5-4D72-B2DD-0F15E96E9D79}" type="slidenum">
              <a:rPr lang="en-US" smtClean="0"/>
              <a:pPr/>
              <a:t>7</a:t>
            </a:fld>
            <a:endParaRPr lang="en-US" dirty="0"/>
          </a:p>
        </p:txBody>
      </p:sp>
      <p:sp>
        <p:nvSpPr>
          <p:cNvPr id="39" name="Rectangle 38">
            <a:extLst>
              <a:ext uri="{FF2B5EF4-FFF2-40B4-BE49-F238E27FC236}">
                <a16:creationId xmlns:a16="http://schemas.microsoft.com/office/drawing/2014/main" id="{FB2B46A5-712D-EE4D-9999-8035765ED6FD}"/>
              </a:ext>
            </a:extLst>
          </p:cNvPr>
          <p:cNvSpPr/>
          <p:nvPr/>
        </p:nvSpPr>
        <p:spPr bwMode="auto">
          <a:xfrm>
            <a:off x="4259312" y="1361461"/>
            <a:ext cx="3673375" cy="4663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73152" anchor="ctr"/>
          <a:lstStyle/>
          <a:p>
            <a:pPr marL="342900" indent="-342900">
              <a:spcBef>
                <a:spcPts val="300"/>
              </a:spcBef>
              <a:spcAft>
                <a:spcPts val="300"/>
              </a:spcAft>
              <a:buClr>
                <a:srgbClr val="E31B23"/>
              </a:buClr>
              <a:buFont typeface="Wingdings" pitchFamily="2" charset="2"/>
              <a:buChar char="§"/>
              <a:defRPr/>
            </a:pPr>
            <a:r>
              <a:rPr lang="en-US" sz="2800" dirty="0">
                <a:solidFill>
                  <a:srgbClr val="000000"/>
                </a:solidFill>
              </a:rPr>
              <a:t>Mortality</a:t>
            </a:r>
          </a:p>
          <a:p>
            <a:pPr marL="342900" indent="-342900">
              <a:spcBef>
                <a:spcPts val="300"/>
              </a:spcBef>
              <a:spcAft>
                <a:spcPts val="300"/>
              </a:spcAft>
              <a:buClr>
                <a:srgbClr val="E31B23"/>
              </a:buClr>
              <a:buFont typeface="Wingdings" pitchFamily="2" charset="2"/>
              <a:buChar char="§"/>
              <a:defRPr/>
            </a:pPr>
            <a:r>
              <a:rPr lang="en-US" sz="2800" dirty="0">
                <a:solidFill>
                  <a:schemeClr val="tx1"/>
                </a:solidFill>
              </a:rPr>
              <a:t>Critical illness</a:t>
            </a:r>
          </a:p>
          <a:p>
            <a:pPr marL="342900" indent="-342900">
              <a:spcBef>
                <a:spcPts val="300"/>
              </a:spcBef>
              <a:spcAft>
                <a:spcPts val="300"/>
              </a:spcAft>
              <a:buClr>
                <a:srgbClr val="E31B23"/>
              </a:buClr>
              <a:buFont typeface="Wingdings" pitchFamily="2" charset="2"/>
              <a:buChar char="§"/>
              <a:defRPr/>
            </a:pPr>
            <a:r>
              <a:rPr lang="en-US" sz="2800" dirty="0">
                <a:solidFill>
                  <a:schemeClr val="tx1"/>
                </a:solidFill>
              </a:rPr>
              <a:t>Health/Medical</a:t>
            </a:r>
          </a:p>
          <a:p>
            <a:pPr marL="342900" indent="-342900">
              <a:spcBef>
                <a:spcPts val="300"/>
              </a:spcBef>
              <a:spcAft>
                <a:spcPts val="300"/>
              </a:spcAft>
              <a:buClr>
                <a:srgbClr val="E31B23"/>
              </a:buClr>
              <a:buFont typeface="Wingdings" pitchFamily="2" charset="2"/>
              <a:buChar char="§"/>
              <a:defRPr/>
            </a:pPr>
            <a:r>
              <a:rPr lang="en-US" sz="2800" dirty="0">
                <a:solidFill>
                  <a:schemeClr val="tx1"/>
                </a:solidFill>
              </a:rPr>
              <a:t>Disability income</a:t>
            </a:r>
          </a:p>
        </p:txBody>
      </p:sp>
      <p:sp>
        <p:nvSpPr>
          <p:cNvPr id="40" name="TextBox 39">
            <a:extLst>
              <a:ext uri="{FF2B5EF4-FFF2-40B4-BE49-F238E27FC236}">
                <a16:creationId xmlns:a16="http://schemas.microsoft.com/office/drawing/2014/main" id="{DAEAA477-2C2A-C24E-9633-90A9DFD2CDE1}"/>
              </a:ext>
            </a:extLst>
          </p:cNvPr>
          <p:cNvSpPr txBox="1"/>
          <p:nvPr/>
        </p:nvSpPr>
        <p:spPr>
          <a:xfrm>
            <a:off x="-55724" y="3310235"/>
            <a:ext cx="3239813" cy="923330"/>
          </a:xfrm>
          <a:prstGeom prst="rect">
            <a:avLst/>
          </a:prstGeom>
          <a:noFill/>
        </p:spPr>
        <p:txBody>
          <a:bodyPr wrap="square" rtlCol="0">
            <a:spAutoFit/>
          </a:bodyPr>
          <a:lstStyle/>
          <a:p>
            <a:pPr algn="r"/>
            <a:r>
              <a:rPr lang="en-US" sz="2700" dirty="0">
                <a:solidFill>
                  <a:srgbClr val="E31B23"/>
                </a:solidFill>
                <a:cs typeface="Arial" pitchFamily="34" charset="0"/>
              </a:rPr>
              <a:t>RGA Traditional Reinsurance</a:t>
            </a:r>
            <a:endParaRPr lang="en-US" sz="2700" dirty="0">
              <a:solidFill>
                <a:srgbClr val="E31B23"/>
              </a:solidFill>
            </a:endParaRPr>
          </a:p>
        </p:txBody>
      </p:sp>
      <p:sp>
        <p:nvSpPr>
          <p:cNvPr id="41" name="Left Brace 40">
            <a:extLst>
              <a:ext uri="{FF2B5EF4-FFF2-40B4-BE49-F238E27FC236}">
                <a16:creationId xmlns:a16="http://schemas.microsoft.com/office/drawing/2014/main" id="{280502C3-707B-5F4F-A044-6E1CDA06E4E4}"/>
              </a:ext>
            </a:extLst>
          </p:cNvPr>
          <p:cNvSpPr/>
          <p:nvPr/>
        </p:nvSpPr>
        <p:spPr>
          <a:xfrm>
            <a:off x="3502577" y="1600200"/>
            <a:ext cx="756735" cy="4343400"/>
          </a:xfrm>
          <a:prstGeom prst="leftBrace">
            <a:avLst>
              <a:gd name="adj1" fmla="val 37715"/>
              <a:gd name="adj2" fmla="val 50787"/>
            </a:avLst>
          </a:prstGeom>
          <a:ln w="76200">
            <a:solidFill>
              <a:srgbClr val="0065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96898658-E668-EE49-90A7-656DDCDAE931}"/>
              </a:ext>
            </a:extLst>
          </p:cNvPr>
          <p:cNvSpPr/>
          <p:nvPr/>
        </p:nvSpPr>
        <p:spPr bwMode="auto">
          <a:xfrm>
            <a:off x="8161278" y="1440202"/>
            <a:ext cx="3673375" cy="4663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73152" anchor="ctr"/>
          <a:lstStyle/>
          <a:p>
            <a:pPr marL="342900" indent="-342900">
              <a:spcBef>
                <a:spcPts val="300"/>
              </a:spcBef>
              <a:spcAft>
                <a:spcPts val="300"/>
              </a:spcAft>
              <a:buClr>
                <a:srgbClr val="E31B23"/>
              </a:buClr>
              <a:buFont typeface="Wingdings" pitchFamily="2" charset="2"/>
              <a:buChar char="§"/>
              <a:defRPr/>
            </a:pPr>
            <a:r>
              <a:rPr lang="en-US" sz="2800" dirty="0">
                <a:solidFill>
                  <a:srgbClr val="000000"/>
                </a:solidFill>
              </a:rPr>
              <a:t>Long-term care</a:t>
            </a:r>
          </a:p>
          <a:p>
            <a:pPr marL="342900" indent="-342900">
              <a:spcBef>
                <a:spcPts val="300"/>
              </a:spcBef>
              <a:spcAft>
                <a:spcPts val="300"/>
              </a:spcAft>
              <a:buClr>
                <a:srgbClr val="E31B23"/>
              </a:buClr>
              <a:buFont typeface="Wingdings" pitchFamily="2" charset="2"/>
              <a:buChar char="§"/>
              <a:defRPr/>
            </a:pPr>
            <a:r>
              <a:rPr lang="en-US" sz="2800" dirty="0">
                <a:solidFill>
                  <a:srgbClr val="000000"/>
                </a:solidFill>
                <a:cs typeface="Arial" pitchFamily="34" charset="0"/>
              </a:rPr>
              <a:t>Personal accident</a:t>
            </a:r>
          </a:p>
          <a:p>
            <a:pPr marL="342900" indent="-342900">
              <a:spcBef>
                <a:spcPts val="300"/>
              </a:spcBef>
              <a:spcAft>
                <a:spcPts val="300"/>
              </a:spcAft>
              <a:buClr>
                <a:srgbClr val="E31B23"/>
              </a:buClr>
              <a:buFont typeface="Wingdings" pitchFamily="2" charset="2"/>
              <a:buChar char="§"/>
              <a:defRPr/>
            </a:pPr>
            <a:r>
              <a:rPr lang="en-US" sz="2800" dirty="0">
                <a:solidFill>
                  <a:prstClr val="black"/>
                </a:solidFill>
              </a:rPr>
              <a:t>Longevity</a:t>
            </a:r>
          </a:p>
          <a:p>
            <a:pPr marL="342900" indent="-342900">
              <a:spcBef>
                <a:spcPts val="300"/>
              </a:spcBef>
              <a:spcAft>
                <a:spcPts val="300"/>
              </a:spcAft>
              <a:buClr>
                <a:srgbClr val="E31B23"/>
              </a:buClr>
              <a:buFont typeface="Wingdings" pitchFamily="2" charset="2"/>
              <a:buChar char="§"/>
              <a:defRPr/>
            </a:pPr>
            <a:r>
              <a:rPr lang="en-US" sz="2800" dirty="0">
                <a:solidFill>
                  <a:srgbClr val="000000"/>
                </a:solidFill>
                <a:cs typeface="Arial" pitchFamily="34" charset="0"/>
              </a:rPr>
              <a:t>Takaful</a:t>
            </a:r>
          </a:p>
        </p:txBody>
      </p:sp>
    </p:spTree>
    <p:extLst>
      <p:ext uri="{BB962C8B-B14F-4D97-AF65-F5344CB8AC3E}">
        <p14:creationId xmlns:p14="http://schemas.microsoft.com/office/powerpoint/2010/main" val="280020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BFD8A-469D-49AA-9261-E8A73E11325C}"/>
              </a:ext>
            </a:extLst>
          </p:cNvPr>
          <p:cNvSpPr>
            <a:spLocks noGrp="1"/>
          </p:cNvSpPr>
          <p:nvPr>
            <p:ph type="body" sz="quarter" idx="13"/>
          </p:nvPr>
        </p:nvSpPr>
        <p:spPr/>
        <p:txBody>
          <a:bodyPr/>
          <a:lstStyle/>
          <a:p>
            <a:r>
              <a:rPr lang="en-US" dirty="0"/>
              <a:t>Underwriting for Reinsurance</a:t>
            </a:r>
          </a:p>
        </p:txBody>
      </p:sp>
      <p:pic>
        <p:nvPicPr>
          <p:cNvPr id="6" name="Picture Placeholder 5" descr="A picture containing star&#10;&#10;Description automatically generated">
            <a:extLst>
              <a:ext uri="{FF2B5EF4-FFF2-40B4-BE49-F238E27FC236}">
                <a16:creationId xmlns:a16="http://schemas.microsoft.com/office/drawing/2014/main" id="{F77AF8F5-4C45-AF43-80AC-3C7C814A5397}"/>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83591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EA0E-9832-0B4F-8439-97DA62BA217F}"/>
              </a:ext>
            </a:extLst>
          </p:cNvPr>
          <p:cNvSpPr>
            <a:spLocks noGrp="1"/>
          </p:cNvSpPr>
          <p:nvPr>
            <p:ph type="title"/>
          </p:nvPr>
        </p:nvSpPr>
        <p:spPr>
          <a:xfrm>
            <a:off x="609600" y="365126"/>
            <a:ext cx="11163300" cy="473074"/>
          </a:xfrm>
        </p:spPr>
        <p:txBody>
          <a:bodyPr/>
          <a:lstStyle/>
          <a:p>
            <a:r>
              <a:rPr lang="en-US" dirty="0"/>
              <a:t>Reinsurance Terminology</a:t>
            </a:r>
          </a:p>
        </p:txBody>
      </p:sp>
      <p:sp>
        <p:nvSpPr>
          <p:cNvPr id="3" name="Content Placeholder 2">
            <a:extLst>
              <a:ext uri="{FF2B5EF4-FFF2-40B4-BE49-F238E27FC236}">
                <a16:creationId xmlns:a16="http://schemas.microsoft.com/office/drawing/2014/main" id="{1AB11276-B64A-8A44-AAC3-02A32C6CB76D}"/>
              </a:ext>
            </a:extLst>
          </p:cNvPr>
          <p:cNvSpPr>
            <a:spLocks noGrp="1"/>
          </p:cNvSpPr>
          <p:nvPr>
            <p:ph idx="1"/>
          </p:nvPr>
        </p:nvSpPr>
        <p:spPr>
          <a:xfrm>
            <a:off x="622300" y="1528763"/>
            <a:ext cx="5647871" cy="4375150"/>
          </a:xfrm>
        </p:spPr>
        <p:txBody>
          <a:bodyPr/>
          <a:lstStyle/>
          <a:p>
            <a:r>
              <a:rPr lang="en-US" dirty="0"/>
              <a:t>Ceding Company</a:t>
            </a:r>
          </a:p>
          <a:p>
            <a:pPr lvl="1">
              <a:spcBef>
                <a:spcPts val="0"/>
              </a:spcBef>
            </a:pPr>
            <a:r>
              <a:rPr lang="en-US" sz="2200" dirty="0"/>
              <a:t>An insurance company transferring risk</a:t>
            </a:r>
          </a:p>
          <a:p>
            <a:pPr>
              <a:spcBef>
                <a:spcPts val="1600"/>
              </a:spcBef>
            </a:pPr>
            <a:r>
              <a:rPr lang="en-US" dirty="0"/>
              <a:t>Reinsurance Company</a:t>
            </a:r>
          </a:p>
          <a:p>
            <a:pPr lvl="1">
              <a:spcBef>
                <a:spcPts val="0"/>
              </a:spcBef>
            </a:pPr>
            <a:r>
              <a:rPr lang="en-US" sz="2200" dirty="0"/>
              <a:t>An insurance company that assumes risk from a ceding company</a:t>
            </a:r>
          </a:p>
          <a:p>
            <a:pPr>
              <a:spcBef>
                <a:spcPts val="1600"/>
              </a:spcBef>
            </a:pPr>
            <a:r>
              <a:rPr lang="en-US" dirty="0"/>
              <a:t>Direct Writer/Insurer</a:t>
            </a:r>
          </a:p>
          <a:p>
            <a:pPr lvl="1">
              <a:spcBef>
                <a:spcPts val="0"/>
              </a:spcBef>
            </a:pPr>
            <a:r>
              <a:rPr lang="en-US" sz="2200" dirty="0"/>
              <a:t>The insurer that generally directly sells a life insurance policy to the public</a:t>
            </a:r>
          </a:p>
        </p:txBody>
      </p:sp>
      <p:sp>
        <p:nvSpPr>
          <p:cNvPr id="6" name="Text Placeholder 5">
            <a:extLst>
              <a:ext uri="{FF2B5EF4-FFF2-40B4-BE49-F238E27FC236}">
                <a16:creationId xmlns:a16="http://schemas.microsoft.com/office/drawing/2014/main" id="{54F474E9-849B-C64D-8A32-391A33984754}"/>
              </a:ext>
            </a:extLst>
          </p:cNvPr>
          <p:cNvSpPr>
            <a:spLocks noGrp="1"/>
          </p:cNvSpPr>
          <p:nvPr>
            <p:ph type="body" sz="quarter" idx="13"/>
          </p:nvPr>
        </p:nvSpPr>
        <p:spPr>
          <a:xfrm>
            <a:off x="609600" y="989965"/>
            <a:ext cx="11175999" cy="396875"/>
          </a:xfrm>
        </p:spPr>
        <p:txBody>
          <a:bodyPr/>
          <a:lstStyle/>
          <a:p>
            <a:r>
              <a:rPr lang="en-US" dirty="0"/>
              <a:t>Cessions, Treaties, and more</a:t>
            </a:r>
          </a:p>
        </p:txBody>
      </p:sp>
      <p:sp>
        <p:nvSpPr>
          <p:cNvPr id="4" name="Footer Placeholder 3">
            <a:extLst>
              <a:ext uri="{FF2B5EF4-FFF2-40B4-BE49-F238E27FC236}">
                <a16:creationId xmlns:a16="http://schemas.microsoft.com/office/drawing/2014/main" id="{86733BB3-541F-2540-8E13-B9DCFD30CA24}"/>
              </a:ext>
            </a:extLst>
          </p:cNvPr>
          <p:cNvSpPr>
            <a:spLocks noGrp="1"/>
          </p:cNvSpPr>
          <p:nvPr>
            <p:ph type="ftr" sz="quarter" idx="14"/>
          </p:nvPr>
        </p:nvSpPr>
        <p:spPr>
          <a:xfrm>
            <a:off x="1387051" y="6300203"/>
            <a:ext cx="6766349" cy="365125"/>
          </a:xfrm>
        </p:spPr>
        <p:txBody>
          <a:bodyPr/>
          <a:lstStyle/>
          <a:p>
            <a:r>
              <a:rPr lang="en-US" dirty="0"/>
              <a:t>Integrating Machine Learning with OCR and NLP into Underwriting</a:t>
            </a:r>
          </a:p>
        </p:txBody>
      </p:sp>
      <p:sp>
        <p:nvSpPr>
          <p:cNvPr id="5" name="Slide Number Placeholder 4">
            <a:extLst>
              <a:ext uri="{FF2B5EF4-FFF2-40B4-BE49-F238E27FC236}">
                <a16:creationId xmlns:a16="http://schemas.microsoft.com/office/drawing/2014/main" id="{1D600C05-506D-E348-8CBC-DC946BB154B1}"/>
              </a:ext>
            </a:extLst>
          </p:cNvPr>
          <p:cNvSpPr>
            <a:spLocks noGrp="1"/>
          </p:cNvSpPr>
          <p:nvPr>
            <p:ph type="sldNum" sz="quarter" idx="15"/>
          </p:nvPr>
        </p:nvSpPr>
        <p:spPr>
          <a:xfrm>
            <a:off x="11245516" y="6300203"/>
            <a:ext cx="539778" cy="365125"/>
          </a:xfrm>
        </p:spPr>
        <p:txBody>
          <a:bodyPr/>
          <a:lstStyle/>
          <a:p>
            <a:fld id="{649DDBF6-DE93-5143-A5B9-B4FB4E725249}" type="slidenum">
              <a:rPr lang="en-US" smtClean="0"/>
              <a:pPr/>
              <a:t>9</a:t>
            </a:fld>
            <a:endParaRPr lang="en-US"/>
          </a:p>
        </p:txBody>
      </p:sp>
      <p:sp>
        <p:nvSpPr>
          <p:cNvPr id="13" name="Content Placeholder 2">
            <a:extLst>
              <a:ext uri="{FF2B5EF4-FFF2-40B4-BE49-F238E27FC236}">
                <a16:creationId xmlns:a16="http://schemas.microsoft.com/office/drawing/2014/main" id="{742B0AB0-91FB-BA40-BF25-8FEDB4970877}"/>
              </a:ext>
            </a:extLst>
          </p:cNvPr>
          <p:cNvSpPr txBox="1">
            <a:spLocks/>
          </p:cNvSpPr>
          <p:nvPr/>
        </p:nvSpPr>
        <p:spPr>
          <a:xfrm>
            <a:off x="6531430" y="1528763"/>
            <a:ext cx="5372100" cy="4375150"/>
          </a:xfrm>
          <a:prstGeom prst="rect">
            <a:avLst/>
          </a:prstGeom>
        </p:spPr>
        <p:txBody>
          <a:bodyPr vert="horz" lIns="0" tIns="45720" rIns="91440" bIns="45720" rtlCol="0">
            <a:noAutofit/>
          </a:bodyPr>
          <a:lstStyle>
            <a:lvl1pPr marL="230188" indent="-230188" algn="l" defTabSz="914400" rtl="0" eaLnBrk="1" latinLnBrk="0" hangingPunct="1">
              <a:lnSpc>
                <a:spcPct val="100000"/>
              </a:lnSpc>
              <a:spcBef>
                <a:spcPts val="1000"/>
              </a:spcBef>
              <a:buClr>
                <a:srgbClr val="E31B23"/>
              </a:buClr>
              <a:buFont typeface="Wingdings" pitchFamily="2" charset="2"/>
              <a:buChar char="§"/>
              <a:tabLst/>
              <a:defRPr sz="2400" kern="1200">
                <a:solidFill>
                  <a:schemeClr val="tx1"/>
                </a:solidFill>
                <a:latin typeface="Arial" panose="020B0604020202020204" pitchFamily="34" charset="0"/>
                <a:ea typeface="+mn-ea"/>
                <a:cs typeface="Arial" panose="020B0604020202020204" pitchFamily="34" charset="0"/>
              </a:defRPr>
            </a:lvl1pPr>
            <a:lvl2pPr marL="574675" indent="-231775" algn="l" defTabSz="914400" rtl="0" eaLnBrk="1" latinLnBrk="0" hangingPunct="1">
              <a:lnSpc>
                <a:spcPct val="100000"/>
              </a:lnSpc>
              <a:spcBef>
                <a:spcPts val="500"/>
              </a:spcBef>
              <a:buClr>
                <a:srgbClr val="E31B23"/>
              </a:buClr>
              <a:buSzPct val="100000"/>
              <a:buFont typeface="System Font Regular"/>
              <a:buChar char="–"/>
              <a:tabLst/>
              <a:defRPr sz="2100" kern="1200">
                <a:solidFill>
                  <a:schemeClr val="tx1"/>
                </a:solidFill>
                <a:latin typeface="Arial" panose="020B0604020202020204" pitchFamily="34" charset="0"/>
                <a:ea typeface="+mn-ea"/>
                <a:cs typeface="Arial" panose="020B0604020202020204" pitchFamily="34" charset="0"/>
              </a:defRPr>
            </a:lvl2pPr>
            <a:lvl3pPr marL="749300" indent="-174625" algn="l" defTabSz="914400" rtl="0" eaLnBrk="1" latinLnBrk="0" hangingPunct="1">
              <a:lnSpc>
                <a:spcPct val="100000"/>
              </a:lnSpc>
              <a:spcBef>
                <a:spcPts val="500"/>
              </a:spcBef>
              <a:buClr>
                <a:srgbClr val="E31B23"/>
              </a:buClr>
              <a:buFont typeface="Courier New" panose="02070309020205020404" pitchFamily="49" charset="0"/>
              <a:buChar char="o"/>
              <a:tabLst/>
              <a:defRPr sz="1800" kern="1200">
                <a:solidFill>
                  <a:schemeClr val="tx1"/>
                </a:solidFill>
                <a:latin typeface="Arial" panose="020B0604020202020204" pitchFamily="34" charset="0"/>
                <a:ea typeface="+mn-ea"/>
                <a:cs typeface="Arial" panose="020B0604020202020204" pitchFamily="34" charset="0"/>
              </a:defRPr>
            </a:lvl3pPr>
            <a:lvl4pPr marL="973138" indent="-166688"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4pPr>
            <a:lvl5pPr marL="1149350" indent="-176213" algn="l" defTabSz="914400" rtl="0" eaLnBrk="1" latinLnBrk="0" hangingPunct="1">
              <a:lnSpc>
                <a:spcPct val="100000"/>
              </a:lnSpc>
              <a:spcBef>
                <a:spcPts val="500"/>
              </a:spcBef>
              <a:buClr>
                <a:srgbClr val="E31B23"/>
              </a:buClr>
              <a:buFont typeface="Wingdings" pitchFamily="2" charset="2"/>
              <a:buChar char="§"/>
              <a:tabLst/>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Treaty</a:t>
            </a:r>
          </a:p>
          <a:p>
            <a:pPr lvl="1">
              <a:spcBef>
                <a:spcPts val="0"/>
              </a:spcBef>
            </a:pPr>
            <a:r>
              <a:rPr lang="en-US" sz="2200" dirty="0"/>
              <a:t>Essentially a contract between two insurance companies to transfer risk</a:t>
            </a:r>
          </a:p>
          <a:p>
            <a:pPr>
              <a:spcBef>
                <a:spcPts val="1600"/>
              </a:spcBef>
            </a:pPr>
            <a:r>
              <a:rPr lang="en-US" dirty="0"/>
              <a:t>Cession</a:t>
            </a:r>
          </a:p>
          <a:p>
            <a:pPr lvl="1">
              <a:spcBef>
                <a:spcPts val="0"/>
              </a:spcBef>
            </a:pPr>
            <a:r>
              <a:rPr lang="en-US" sz="2200" dirty="0"/>
              <a:t>An individual risk (generally a policy) transferred from a ceding company to a reinsurance company </a:t>
            </a:r>
          </a:p>
        </p:txBody>
      </p:sp>
    </p:spTree>
    <p:extLst>
      <p:ext uri="{BB962C8B-B14F-4D97-AF65-F5344CB8AC3E}">
        <p14:creationId xmlns:p14="http://schemas.microsoft.com/office/powerpoint/2010/main" val="1623079020"/>
      </p:ext>
    </p:extLst>
  </p:cSld>
  <p:clrMapOvr>
    <a:masterClrMapping/>
  </p:clrMapOvr>
</p:sld>
</file>

<file path=ppt/theme/theme1.xml><?xml version="1.0" encoding="utf-8"?>
<a:theme xmlns:a="http://schemas.openxmlformats.org/drawingml/2006/main" name="RGA106_Brand_Template_v7">
  <a:themeElements>
    <a:clrScheme name="RGA color palette 1">
      <a:dk1>
        <a:srgbClr val="000000"/>
      </a:dk1>
      <a:lt1>
        <a:srgbClr val="FFFFFF"/>
      </a:lt1>
      <a:dk2>
        <a:srgbClr val="636363"/>
      </a:dk2>
      <a:lt2>
        <a:srgbClr val="CECECE"/>
      </a:lt2>
      <a:accent1>
        <a:srgbClr val="E31B23"/>
      </a:accent1>
      <a:accent2>
        <a:srgbClr val="0065A3"/>
      </a:accent2>
      <a:accent3>
        <a:srgbClr val="EC7C2F"/>
      </a:accent3>
      <a:accent4>
        <a:srgbClr val="16A2A2"/>
      </a:accent4>
      <a:accent5>
        <a:srgbClr val="F1B82B"/>
      </a:accent5>
      <a:accent6>
        <a:srgbClr val="6EB2CF"/>
      </a:accent6>
      <a:hlink>
        <a:srgbClr val="2D7BB2"/>
      </a:hlink>
      <a:folHlink>
        <a:srgbClr val="60789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urple">
      <a:srgbClr val="7C4293"/>
    </a:custClr>
    <a:custClr name="Teal">
      <a:srgbClr val="00B0A2"/>
    </a:custClr>
    <a:custClr name="Rust red">
      <a:srgbClr val="631C15"/>
    </a:custClr>
  </a:custClrLst>
  <a:extLst>
    <a:ext uri="{05A4C25C-085E-4340-85A3-A5531E510DB2}">
      <thm15:themeFamily xmlns:thm15="http://schemas.microsoft.com/office/thememl/2012/main" name="PPT_Template_RGA_with_samples" id="{E9FE2EB0-D399-BB49-8C47-7BC60E5F8034}" vid="{1151B2C7-C509-F74F-82AD-3A5A30171C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9100DE9EC37748A1FF2C8B0F287D4C" ma:contentTypeVersion="13" ma:contentTypeDescription="Create a new document." ma:contentTypeScope="" ma:versionID="486139123dc2349cbea062444c6ac136">
  <xsd:schema xmlns:xsd="http://www.w3.org/2001/XMLSchema" xmlns:xs="http://www.w3.org/2001/XMLSchema" xmlns:p="http://schemas.microsoft.com/office/2006/metadata/properties" xmlns:ns2="199b1c82-de75-4668-bb67-768a7edf11cf" xmlns:ns3="8679d54e-5f49-4504-baa1-12bfc646da8e" targetNamespace="http://schemas.microsoft.com/office/2006/metadata/properties" ma:root="true" ma:fieldsID="1520d10ac1150534ef9272d14566f1ac" ns2:_="" ns3:_="">
    <xsd:import namespace="199b1c82-de75-4668-bb67-768a7edf11cf"/>
    <xsd:import namespace="8679d54e-5f49-4504-baa1-12bfc646da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9b1c82-de75-4668-bb67-768a7edf1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679d54e-5f49-4504-baa1-12bfc646da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CEC1AC-208D-480E-9821-3175367247F1}">
  <ds:schemaRefs>
    <ds:schemaRef ds:uri="http://www.w3.org/XML/1998/namespace"/>
    <ds:schemaRef ds:uri="http://purl.org/dc/elements/1.1/"/>
    <ds:schemaRef ds:uri="http://schemas.openxmlformats.org/package/2006/metadata/core-properties"/>
    <ds:schemaRef ds:uri="http://purl.org/dc/terms/"/>
    <ds:schemaRef ds:uri="http://schemas.microsoft.com/office/2006/documentManagement/types"/>
    <ds:schemaRef ds:uri="d4343016-b86e-49b5-a4c3-28f62b278641"/>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F4E5CF85-9B35-490E-86A7-E8472CBDE513}">
  <ds:schemaRefs>
    <ds:schemaRef ds:uri="http://schemas.microsoft.com/sharepoint/v3/contenttype/forms"/>
  </ds:schemaRefs>
</ds:datastoreItem>
</file>

<file path=customXml/itemProps3.xml><?xml version="1.0" encoding="utf-8"?>
<ds:datastoreItem xmlns:ds="http://schemas.openxmlformats.org/officeDocument/2006/customXml" ds:itemID="{F0A4D2DA-F32A-4E38-846C-B7C1B6985106}"/>
</file>

<file path=docProps/app.xml><?xml version="1.0" encoding="utf-8"?>
<Properties xmlns="http://schemas.openxmlformats.org/officeDocument/2006/extended-properties" xmlns:vt="http://schemas.openxmlformats.org/officeDocument/2006/docPropsVTypes">
  <Template>RGA106_Brand_Template_v7</Template>
  <TotalTime>4816</TotalTime>
  <Words>1765</Words>
  <Application>Microsoft Macintosh PowerPoint</Application>
  <PresentationFormat>Widescreen</PresentationFormat>
  <Paragraphs>263</Paragraphs>
  <Slides>32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Narrow</vt:lpstr>
      <vt:lpstr>Calibri</vt:lpstr>
      <vt:lpstr>Courier New</vt:lpstr>
      <vt:lpstr>Symbol</vt:lpstr>
      <vt:lpstr>System Font Regular</vt:lpstr>
      <vt:lpstr>Times New Roman</vt:lpstr>
      <vt:lpstr>Wingdings</vt:lpstr>
      <vt:lpstr>RGA106_Brand_Template_v7</vt:lpstr>
      <vt:lpstr>PowerPoint Presentation</vt:lpstr>
      <vt:lpstr>Presentation Overview</vt:lpstr>
      <vt:lpstr>Jeff Heaton, Ph.D.</vt:lpstr>
      <vt:lpstr>PowerPoint Presentation</vt:lpstr>
      <vt:lpstr>Operations in Key Markets Globally</vt:lpstr>
      <vt:lpstr>Global Life and Health Reinsurers</vt:lpstr>
      <vt:lpstr>Individual and Group Risk Solutions</vt:lpstr>
      <vt:lpstr>PowerPoint Presentation</vt:lpstr>
      <vt:lpstr>Reinsurance Terminology</vt:lpstr>
      <vt:lpstr>What is Life Reinsurance?</vt:lpstr>
      <vt:lpstr>Retrocession Structure</vt:lpstr>
      <vt:lpstr>PowerPoint Presentation</vt:lpstr>
      <vt:lpstr>Facultative Reinsurance Quotes</vt:lpstr>
      <vt:lpstr>Life Insurance Policies</vt:lpstr>
      <vt:lpstr>Data Extracted</vt:lpstr>
      <vt:lpstr>Models vs Heuristics</vt:lpstr>
      <vt:lpstr>FAC Optimization Output</vt:lpstr>
      <vt:lpstr>PowerPoint Presentation</vt:lpstr>
      <vt:lpstr>RGA’s First Foray into Machine Learning Assisted Underwriting</vt:lpstr>
      <vt:lpstr>How do You Take a POC into Production</vt:lpstr>
      <vt:lpstr>Architecture of RGA’s Initial Proof of Concept</vt:lpstr>
      <vt:lpstr>PowerPoint Presentation</vt:lpstr>
      <vt:lpstr>Levels of Abstraction</vt:lpstr>
      <vt:lpstr>Key Technologies</vt:lpstr>
      <vt:lpstr>AWS Textract</vt:lpstr>
      <vt:lpstr>AWS Textract Output Data Formats</vt:lpstr>
      <vt:lpstr>AWS Textract Output Data Formats</vt:lpstr>
      <vt:lpstr>AWS Textract Output Data Formats</vt:lpstr>
      <vt:lpstr>From Models to Docker Containers</vt:lpstr>
      <vt:lpstr>Future Technologies</vt:lpstr>
      <vt:lpstr>Key Takeaways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Jung, Lois</dc:creator>
  <cp:keywords/>
  <dc:description/>
  <cp:lastModifiedBy>Heaton, Jeffrey</cp:lastModifiedBy>
  <cp:revision>64</cp:revision>
  <cp:lastPrinted>2019-03-21T19:58:55Z</cp:lastPrinted>
  <dcterms:created xsi:type="dcterms:W3CDTF">2020-09-16T14:43:25Z</dcterms:created>
  <dcterms:modified xsi:type="dcterms:W3CDTF">2022-05-04T10:43:33Z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0x0101000A9100DE9EC37748A1FF2C8B0F287D4C</vt:lpwstr>
  </property>
</Properties>
</file>